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 id="2147483776" r:id="rId2"/>
  </p:sldMasterIdLst>
  <p:notesMasterIdLst>
    <p:notesMasterId r:id="rId48"/>
  </p:notesMasterIdLst>
  <p:sldIdLst>
    <p:sldId id="329" r:id="rId3"/>
    <p:sldId id="383" r:id="rId4"/>
    <p:sldId id="331" r:id="rId5"/>
    <p:sldId id="338" r:id="rId6"/>
    <p:sldId id="339" r:id="rId7"/>
    <p:sldId id="340" r:id="rId8"/>
    <p:sldId id="369" r:id="rId9"/>
    <p:sldId id="370" r:id="rId10"/>
    <p:sldId id="341" r:id="rId11"/>
    <p:sldId id="343" r:id="rId12"/>
    <p:sldId id="344" r:id="rId13"/>
    <p:sldId id="345" r:id="rId14"/>
    <p:sldId id="346" r:id="rId15"/>
    <p:sldId id="347" r:id="rId16"/>
    <p:sldId id="386" r:id="rId17"/>
    <p:sldId id="387" r:id="rId18"/>
    <p:sldId id="348" r:id="rId19"/>
    <p:sldId id="349" r:id="rId20"/>
    <p:sldId id="350" r:id="rId21"/>
    <p:sldId id="351" r:id="rId22"/>
    <p:sldId id="352" r:id="rId23"/>
    <p:sldId id="354" r:id="rId24"/>
    <p:sldId id="366" r:id="rId25"/>
    <p:sldId id="355" r:id="rId26"/>
    <p:sldId id="359" r:id="rId27"/>
    <p:sldId id="388" r:id="rId28"/>
    <p:sldId id="389" r:id="rId29"/>
    <p:sldId id="356" r:id="rId30"/>
    <p:sldId id="357" r:id="rId31"/>
    <p:sldId id="371" r:id="rId32"/>
    <p:sldId id="380" r:id="rId33"/>
    <p:sldId id="376" r:id="rId34"/>
    <p:sldId id="381" r:id="rId35"/>
    <p:sldId id="382" r:id="rId36"/>
    <p:sldId id="360" r:id="rId37"/>
    <p:sldId id="372" r:id="rId38"/>
    <p:sldId id="362" r:id="rId39"/>
    <p:sldId id="374" r:id="rId40"/>
    <p:sldId id="364" r:id="rId41"/>
    <p:sldId id="373" r:id="rId42"/>
    <p:sldId id="365" r:id="rId43"/>
    <p:sldId id="367" r:id="rId44"/>
    <p:sldId id="375" r:id="rId45"/>
    <p:sldId id="368" r:id="rId46"/>
    <p:sldId id="38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Jasmine [CCC]" initials="JT"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003556"/>
    <a:srgbClr val="0E192D"/>
    <a:srgbClr val="0019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123" autoAdjust="0"/>
    <p:restoredTop sz="96305" autoAdjust="0"/>
  </p:normalViewPr>
  <p:slideViewPr>
    <p:cSldViewPr snapToGrid="0">
      <p:cViewPr varScale="1">
        <p:scale>
          <a:sx n="46" d="100"/>
          <a:sy n="46" d="100"/>
        </p:scale>
        <p:origin x="48" y="260"/>
      </p:cViewPr>
      <p:guideLst>
        <p:guide orient="horz" pos="2160"/>
        <p:guide pos="3840"/>
      </p:guideLst>
    </p:cSldViewPr>
  </p:slideViewPr>
  <p:outlineViewPr>
    <p:cViewPr>
      <p:scale>
        <a:sx n="33" d="100"/>
        <a:sy n="33" d="100"/>
      </p:scale>
      <p:origin x="0" y="-14096"/>
    </p:cViewPr>
    <p:sldLst>
      <p:sld r:id="rId1" collapse="1"/>
      <p:sld r:id="rId2" collapse="1"/>
    </p:sldLst>
  </p:outlineViewPr>
  <p:notesTextViewPr>
    <p:cViewPr>
      <p:scale>
        <a:sx n="1" d="1"/>
        <a:sy n="1" d="1"/>
      </p:scale>
      <p:origin x="0" y="0"/>
    </p:cViewPr>
  </p:notesTextViewPr>
  <p:sorterViewPr>
    <p:cViewPr>
      <p:scale>
        <a:sx n="100" d="100"/>
        <a:sy n="100" d="100"/>
      </p:scale>
      <p:origin x="0" y="-150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244376-FC3F-4159-819C-CFEBE371978A}" type="datetimeFigureOut">
              <a:rPr lang="en-US" smtClean="0"/>
              <a:t>11/16/2020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91EB84-AA97-4CC8-AB78-55E246BC9DA1}" type="slidenum">
              <a:rPr lang="en-US" smtClean="0"/>
              <a:t>‹#›</a:t>
            </a:fld>
            <a:endParaRPr lang="en-US"/>
          </a:p>
        </p:txBody>
      </p:sp>
    </p:spTree>
    <p:extLst>
      <p:ext uri="{BB962C8B-B14F-4D97-AF65-F5344CB8AC3E}">
        <p14:creationId xmlns:p14="http://schemas.microsoft.com/office/powerpoint/2010/main" val="4292935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03C5FB-30E5-174E-BFC4-CC67594C77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7576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59993-ABA8-A845-B92E-8A3029049E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0489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59993-ABA8-A845-B92E-8A3029049E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421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59993-ABA8-A845-B92E-8A3029049E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6264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59993-ABA8-A845-B92E-8A3029049E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522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59993-ABA8-A845-B92E-8A3029049E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3904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59993-ABA8-A845-B92E-8A3029049E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6946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59993-ABA8-A845-B92E-8A3029049E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2107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59993-ABA8-A845-B92E-8A3029049E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8203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59993-ABA8-A845-B92E-8A3029049E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6197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59993-ABA8-A845-B92E-8A3029049E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8194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03C5FB-30E5-174E-BFC4-CC67594C77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2010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59993-ABA8-A845-B92E-8A3029049E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5438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59993-ABA8-A845-B92E-8A3029049E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7729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59993-ABA8-A845-B92E-8A3029049E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093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59993-ABA8-A845-B92E-8A3029049E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7284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59993-ABA8-A845-B92E-8A3029049E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9651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59993-ABA8-A845-B92E-8A3029049E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4196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59993-ABA8-A845-B92E-8A3029049E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2480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59993-ABA8-A845-B92E-8A3029049E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46546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59993-ABA8-A845-B92E-8A3029049E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73371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59993-ABA8-A845-B92E-8A3029049E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313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59993-ABA8-A845-B92E-8A3029049E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23684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59993-ABA8-A845-B92E-8A3029049E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3130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59993-ABA8-A845-B92E-8A3029049E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27180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59993-ABA8-A845-B92E-8A3029049E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3130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59993-ABA8-A845-B92E-8A3029049E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58622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59993-ABA8-A845-B92E-8A3029049E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93961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59993-ABA8-A845-B92E-8A3029049E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64955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59993-ABA8-A845-B92E-8A3029049E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64955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59993-ABA8-A845-B92E-8A3029049E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99546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59993-ABA8-A845-B92E-8A3029049E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30462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59993-ABA8-A845-B92E-8A3029049E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3046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59993-ABA8-A845-B92E-8A3029049E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59217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59993-ABA8-A845-B92E-8A3029049E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30462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59993-ABA8-A845-B92E-8A3029049E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30907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59993-ABA8-A845-B92E-8A3029049E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35901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59993-ABA8-A845-B92E-8A3029049E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95403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59993-ABA8-A845-B92E-8A3029049E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95403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59993-ABA8-A845-B92E-8A3029049E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5849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59993-ABA8-A845-B92E-8A3029049E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3426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59993-ABA8-A845-B92E-8A3029049E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9799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59993-ABA8-A845-B92E-8A3029049E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8423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59993-ABA8-A845-B92E-8A3029049E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1431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59993-ABA8-A845-B92E-8A3029049E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5671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Cover slide">
    <p:spTree>
      <p:nvGrpSpPr>
        <p:cNvPr id="1" name=""/>
        <p:cNvGrpSpPr/>
        <p:nvPr/>
      </p:nvGrpSpPr>
      <p:grpSpPr>
        <a:xfrm>
          <a:off x="0" y="0"/>
          <a:ext cx="0" cy="0"/>
          <a:chOff x="0" y="0"/>
          <a:chExt cx="0" cy="0"/>
        </a:xfrm>
      </p:grpSpPr>
      <p:sp>
        <p:nvSpPr>
          <p:cNvPr id="2" name="Title 1"/>
          <p:cNvSpPr>
            <a:spLocks noGrp="1"/>
          </p:cNvSpPr>
          <p:nvPr>
            <p:ph type="title"/>
          </p:nvPr>
        </p:nvSpPr>
        <p:spPr>
          <a:xfrm>
            <a:off x="571501" y="916523"/>
            <a:ext cx="8550464" cy="2512477"/>
          </a:xfrm>
        </p:spPr>
        <p:txBody>
          <a:bodyPr lIns="0" tIns="0" rIns="0" bIns="0" anchor="t" anchorCtr="0"/>
          <a:lstStyle>
            <a:lvl1pPr>
              <a:defRPr sz="6000" b="1" i="0" cap="all" baseline="0">
                <a:solidFill>
                  <a:srgbClr val="002B38"/>
                </a:solidFill>
                <a:latin typeface="Arial" charset="0"/>
                <a:ea typeface="Arial" charset="0"/>
                <a:cs typeface="Arial" charset="0"/>
              </a:defRPr>
            </a:lvl1pPr>
          </a:lstStyle>
          <a:p>
            <a:r>
              <a:rPr lang="en-US" dirty="0"/>
              <a:t>Click to edit Master title style</a:t>
            </a:r>
          </a:p>
        </p:txBody>
      </p:sp>
      <p:sp>
        <p:nvSpPr>
          <p:cNvPr id="3" name="Text Placeholder 2"/>
          <p:cNvSpPr>
            <a:spLocks noGrp="1"/>
          </p:cNvSpPr>
          <p:nvPr>
            <p:ph type="body" idx="1"/>
          </p:nvPr>
        </p:nvSpPr>
        <p:spPr>
          <a:xfrm>
            <a:off x="571501" y="3429000"/>
            <a:ext cx="8268083" cy="478295"/>
          </a:xfrm>
        </p:spPr>
        <p:txBody>
          <a:bodyPr lIns="0" tIns="0" rIns="0" bIns="0" anchor="t" anchorCtr="0"/>
          <a:lstStyle>
            <a:lvl1pPr marL="0" indent="0">
              <a:buNone/>
              <a:defRPr sz="2400">
                <a:solidFill>
                  <a:srgbClr val="008A1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Date Placeholder 3"/>
          <p:cNvSpPr>
            <a:spLocks noGrp="1"/>
          </p:cNvSpPr>
          <p:nvPr>
            <p:ph type="dt" sz="half" idx="2"/>
          </p:nvPr>
        </p:nvSpPr>
        <p:spPr>
          <a:xfrm>
            <a:off x="571501" y="4369661"/>
            <a:ext cx="2711526" cy="182563"/>
          </a:xfrm>
          <a:prstGeom prst="rect">
            <a:avLst/>
          </a:prstGeom>
          <a:ln>
            <a:noFill/>
          </a:ln>
        </p:spPr>
        <p:txBody>
          <a:bodyPr vert="horz" lIns="0" tIns="0" rIns="0" bIns="0" rtlCol="0" anchor="t" anchorCtr="0"/>
          <a:lstStyle>
            <a:lvl1pPr algn="l">
              <a:defRPr sz="1200" b="0" i="0">
                <a:solidFill>
                  <a:srgbClr val="002B38"/>
                </a:solidFill>
                <a:latin typeface="Arial" charset="0"/>
                <a:ea typeface="Arial" charset="0"/>
                <a:cs typeface="Arial"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2B38"/>
              </a:solidFill>
              <a:effectLst/>
              <a:uLnTx/>
              <a:uFillTx/>
              <a:latin typeface="Arial" charset="0"/>
              <a:cs typeface="Arial" charset="0"/>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3039" t="28627" r="10980" b="32419"/>
          <a:stretch/>
        </p:blipFill>
        <p:spPr>
          <a:xfrm>
            <a:off x="571501" y="5123548"/>
            <a:ext cx="2888848" cy="1110809"/>
          </a:xfrm>
          <a:prstGeom prst="rect">
            <a:avLst/>
          </a:prstGeom>
        </p:spPr>
      </p:pic>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3507" t="36948" r="46537" b="39598"/>
          <a:stretch/>
        </p:blipFill>
        <p:spPr>
          <a:xfrm>
            <a:off x="8914148" y="5539768"/>
            <a:ext cx="1455980" cy="683572"/>
          </a:xfrm>
          <a:prstGeom prst="rect">
            <a:avLst/>
          </a:prstGeom>
        </p:spPr>
      </p:pic>
      <p:sp>
        <p:nvSpPr>
          <p:cNvPr id="7" name="TextBox 6"/>
          <p:cNvSpPr txBox="1"/>
          <p:nvPr userDrawn="1"/>
        </p:nvSpPr>
        <p:spPr>
          <a:xfrm>
            <a:off x="571500" y="7487728"/>
            <a:ext cx="42787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Presentation cover slide example</a:t>
            </a:r>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70128" y="5678952"/>
            <a:ext cx="1485900" cy="395914"/>
          </a:xfrm>
          <a:prstGeom prst="rect">
            <a:avLst/>
          </a:prstGeom>
        </p:spPr>
      </p:pic>
    </p:spTree>
    <p:extLst>
      <p:ext uri="{BB962C8B-B14F-4D97-AF65-F5344CB8AC3E}">
        <p14:creationId xmlns:p14="http://schemas.microsoft.com/office/powerpoint/2010/main" val="1507284778"/>
      </p:ext>
    </p:extLst>
  </p:cSld>
  <p:clrMapOvr>
    <a:masterClrMapping/>
  </p:clrMapOvr>
  <p:extLst>
    <p:ext uri="{DCECCB84-F9BA-43D5-87BE-67443E8EF086}">
      <p15:sldGuideLst xmlns:p15="http://schemas.microsoft.com/office/powerpoint/2012/main">
        <p15:guide id="1" orient="horz" pos="2160">
          <p15:clr>
            <a:srgbClr val="FBAE40"/>
          </p15:clr>
        </p15:guide>
        <p15:guide id="2" pos="360">
          <p15:clr>
            <a:srgbClr val="FBAE40"/>
          </p15:clr>
        </p15:guide>
        <p15:guide id="3" pos="7320">
          <p15:clr>
            <a:srgbClr val="FBAE40"/>
          </p15:clr>
        </p15:guide>
        <p15:guide id="4" orient="horz" pos="38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9F248-5786-9D43-B8E2-75B228298E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33E6A9-AEC1-F349-B1C7-41A34BB4B1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5FECAD-0C80-8448-AE2D-9BE5FE1369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845096-6442-3D4D-82A2-6ED41126EEC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28F707-DD55-ED43-A459-D2DFBC7AE50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11/16/2020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9A343740-12CB-E94B-AD52-0F2D67E6D1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8148B652-D062-0A4D-AAEC-951D4965E1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6BAA5F-6EA7-A142-BC88-76AB5A6E163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41750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89BBC-E5B7-A748-A4CA-E78565AE88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CF65A-BD41-ED4A-868D-C278FCE9D6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8DAF81C-D3AF-AF41-B807-03995625F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0A8E00-6C34-6942-BE0C-3904BE4EBD3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28F707-DD55-ED43-A459-D2DFBC7AE50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11/16/2020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C6AE69ED-15B4-874B-B805-5A5F37A5EAB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BE30F8F2-CF4B-0E47-A6B4-85ECEFF554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6BAA5F-6EA7-A142-BC88-76AB5A6E163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78868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4EBFC-F6DB-BD42-99A1-DED525955D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E515A0-1D01-6B41-B8B9-19EDE7A6101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270884-D8E9-6449-B4B3-B45D344F199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28F707-DD55-ED43-A459-D2DFBC7AE50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11/16/2020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3DFC36C3-EF2F-F144-8461-28A9C4F391B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AD1008AB-D52A-8147-9ADF-080577DB55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6BAA5F-6EA7-A142-BC88-76AB5A6E163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49250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8AC3AD-2559-3E45-B536-537FC60855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84E236-B9CD-5D40-B2AC-A9B24F8F568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D22F4F-29FE-1545-B016-17F11437ABC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28F707-DD55-ED43-A459-D2DFBC7AE50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11/16/2020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AEC7F904-B9FF-FE49-95DC-4811F165B1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6231E9A1-673D-1143-A796-4BCD9E7920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6BAA5F-6EA7-A142-BC88-76AB5A6E163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29219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2_Section Header">
    <p:spTree>
      <p:nvGrpSpPr>
        <p:cNvPr id="1" name=""/>
        <p:cNvGrpSpPr/>
        <p:nvPr/>
      </p:nvGrpSpPr>
      <p:grpSpPr>
        <a:xfrm>
          <a:off x="0" y="0"/>
          <a:ext cx="0" cy="0"/>
          <a:chOff x="0" y="0"/>
          <a:chExt cx="0" cy="0"/>
        </a:xfrm>
      </p:grpSpPr>
      <p:sp>
        <p:nvSpPr>
          <p:cNvPr id="57" name="Body Level One…"/>
          <p:cNvSpPr txBox="1">
            <a:spLocks noGrp="1"/>
          </p:cNvSpPr>
          <p:nvPr>
            <p:ph type="body" sz="half" idx="1"/>
          </p:nvPr>
        </p:nvSpPr>
        <p:spPr>
          <a:xfrm>
            <a:off x="2266614" y="3077507"/>
            <a:ext cx="7690205" cy="3054328"/>
          </a:xfrm>
          <a:prstGeom prst="rect">
            <a:avLst/>
          </a:prstGeom>
        </p:spPr>
        <p:txBody>
          <a:bodyPr lIns="33256" tIns="33256" rIns="33256" bIns="33256">
            <a:normAutofit/>
          </a:bodyPr>
          <a:lstStyle>
            <a:lvl1pPr marL="0" indent="0">
              <a:spcBef>
                <a:spcPts val="400"/>
              </a:spcBef>
              <a:buSzTx/>
              <a:buFontTx/>
              <a:buNone/>
              <a:defRPr sz="2133" b="1">
                <a:solidFill>
                  <a:srgbClr val="FFFFFF"/>
                </a:solidFill>
                <a:latin typeface="Arial"/>
                <a:ea typeface="Arial"/>
                <a:cs typeface="Arial"/>
                <a:sym typeface="Arial"/>
              </a:defRPr>
            </a:lvl1pPr>
            <a:lvl2pPr marL="0" indent="0">
              <a:spcBef>
                <a:spcPts val="400"/>
              </a:spcBef>
              <a:buSzTx/>
              <a:buFontTx/>
              <a:buNone/>
              <a:defRPr sz="2133" b="1">
                <a:solidFill>
                  <a:srgbClr val="FFFFFF"/>
                </a:solidFill>
                <a:latin typeface="Arial"/>
                <a:ea typeface="Arial"/>
                <a:cs typeface="Arial"/>
                <a:sym typeface="Arial"/>
              </a:defRPr>
            </a:lvl2pPr>
            <a:lvl3pPr marL="0" indent="886823">
              <a:spcBef>
                <a:spcPts val="400"/>
              </a:spcBef>
              <a:buSzTx/>
              <a:buFontTx/>
              <a:buNone/>
              <a:defRPr sz="2133" b="1">
                <a:solidFill>
                  <a:srgbClr val="FFFFFF"/>
                </a:solidFill>
                <a:latin typeface="Arial"/>
                <a:ea typeface="Arial"/>
                <a:cs typeface="Arial"/>
                <a:sym typeface="Arial"/>
              </a:defRPr>
            </a:lvl3pPr>
            <a:lvl4pPr marL="0" indent="1330235">
              <a:spcBef>
                <a:spcPts val="400"/>
              </a:spcBef>
              <a:buSzTx/>
              <a:buFontTx/>
              <a:buNone/>
              <a:defRPr sz="2133" b="1">
                <a:solidFill>
                  <a:srgbClr val="FFFFFF"/>
                </a:solidFill>
                <a:latin typeface="Arial"/>
                <a:ea typeface="Arial"/>
                <a:cs typeface="Arial"/>
                <a:sym typeface="Arial"/>
              </a:defRPr>
            </a:lvl4pPr>
            <a:lvl5pPr marL="0" indent="1773646">
              <a:spcBef>
                <a:spcPts val="400"/>
              </a:spcBef>
              <a:buSzTx/>
              <a:buFontTx/>
              <a:buNone/>
              <a:defRPr sz="2133" b="1">
                <a:solidFill>
                  <a:srgbClr val="FFFFFF"/>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effectLst/>
              </a:defRPr>
            </a:pPr>
            <a:fld id="{86CB4B4D-7CA3-9044-876B-883B54F8677D}" type="slidenum">
              <a:rPr kumimoji="0"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effectLst/>
                </a:defRPr>
              </a:pPr>
              <a:t>‹#›</a:t>
            </a:fld>
            <a:endParaRPr kumimoji="0"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9773414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59" t="36164" r="11781" b="38630"/>
          <a:stretch/>
        </p:blipFill>
        <p:spPr>
          <a:xfrm>
            <a:off x="396606" y="5645881"/>
            <a:ext cx="3737105" cy="914400"/>
          </a:xfrm>
          <a:prstGeom prst="rect">
            <a:avLst/>
          </a:prstGeom>
        </p:spPr>
      </p:pic>
      <p:sp>
        <p:nvSpPr>
          <p:cNvPr id="4" name="TextBox 3"/>
          <p:cNvSpPr txBox="1"/>
          <p:nvPr userDrawn="1"/>
        </p:nvSpPr>
        <p:spPr>
          <a:xfrm>
            <a:off x="571500" y="7487728"/>
            <a:ext cx="42787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Presentation End slide example</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3507" t="36948" r="46537" b="39598"/>
          <a:stretch/>
        </p:blipFill>
        <p:spPr>
          <a:xfrm>
            <a:off x="8914148" y="5539768"/>
            <a:ext cx="1455980" cy="683572"/>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70128" y="5678952"/>
            <a:ext cx="1485900" cy="395914"/>
          </a:xfrm>
          <a:prstGeom prst="rect">
            <a:avLst/>
          </a:prstGeom>
        </p:spPr>
      </p:pic>
    </p:spTree>
    <p:extLst>
      <p:ext uri="{BB962C8B-B14F-4D97-AF65-F5344CB8AC3E}">
        <p14:creationId xmlns:p14="http://schemas.microsoft.com/office/powerpoint/2010/main" val="3156204922"/>
      </p:ext>
    </p:extLst>
  </p:cSld>
  <p:clrMapOvr>
    <a:masterClrMapping/>
  </p:clrMapOvr>
  <p:extLst>
    <p:ext uri="{DCECCB84-F9BA-43D5-87BE-67443E8EF086}">
      <p15:sldGuideLst xmlns:p15="http://schemas.microsoft.com/office/powerpoint/2012/main">
        <p15:guide id="1" orient="horz" pos="4032">
          <p15:clr>
            <a:srgbClr val="FBAE40"/>
          </p15:clr>
        </p15:guide>
        <p15:guide id="2" pos="3840">
          <p15:clr>
            <a:srgbClr val="FBAE40"/>
          </p15:clr>
        </p15:guide>
        <p15:guide id="3" pos="360">
          <p15:clr>
            <a:srgbClr val="FBAE40"/>
          </p15:clr>
        </p15:guide>
        <p15:guide id="4" pos="7296">
          <p15:clr>
            <a:srgbClr val="FBAE40"/>
          </p15:clr>
        </p15:guide>
        <p15:guide id="5" orient="horz" pos="36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2E7DE-67F4-3543-A2EE-A92E347E73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F6B549-01FF-1747-82CC-EB27383FD2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66E443-CA97-CD45-9A5F-56B19E9E48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28F707-DD55-ED43-A459-D2DFBC7AE50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11/16/2020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F2B89A6D-4F2D-3E45-8E1F-9B9F94E2C2A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BB35E3D3-9544-0A42-9968-DEA6A28C79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6BAA5F-6EA7-A142-BC88-76AB5A6E163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30427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5BA3D-E55F-6E4D-848D-D868F015E9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4DD8DC-1856-944B-ADD8-850FA049D43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147A54-EE65-B249-9F65-C73FE36E8A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28F707-DD55-ED43-A459-D2DFBC7AE50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11/16/2020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4843D00-C4A2-D646-9CFB-DD8B67FC9C7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924E56B3-2024-F041-B080-9D9AB79D39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6BAA5F-6EA7-A142-BC88-76AB5A6E163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25419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5E919-4F6D-E444-966F-DE9E08610B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DC61C1-D202-B449-BD2D-13148E9A75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0DCE8B0-A4D5-664A-B235-FC0A7A77329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28F707-DD55-ED43-A459-D2DFBC7AE50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11/16/2020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F368D7BD-1622-EB47-8122-3AA4A4FDB8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C6D0D335-9A05-E243-B53B-8B0B299256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6BAA5F-6EA7-A142-BC88-76AB5A6E163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60417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CCF17-97BF-0546-8246-4FFDEDA5C3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8FE53F-C617-5C43-8482-FB28042073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23D1D9-CDE7-D045-97AF-FBEE0D603AA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7C28DB-094C-F74D-A91E-F0612C38A22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28F707-DD55-ED43-A459-D2DFBC7AE50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11/16/2020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7A6B9D03-9415-DA4E-AD6D-17BF1D1011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C8A75F17-21C4-ED4F-84E2-563486025D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6BAA5F-6EA7-A142-BC88-76AB5A6E163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6857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45168-48E2-184F-B54B-F98156BF22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A643EA-CEE4-694F-986A-915AFBD323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88D9D36-76D9-344B-8318-B31B656B53E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0321B3-DB75-F249-B710-E11AF2E9EC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3B4EBA-AFE4-5245-9AE2-E65CD0BDD3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4BF327-B3D3-DE4B-8A2F-1E7A2FF5CA1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28F707-DD55-ED43-A459-D2DFBC7AE50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11/16/2020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ooter Placeholder 7">
            <a:extLst>
              <a:ext uri="{FF2B5EF4-FFF2-40B4-BE49-F238E27FC236}">
                <a16:creationId xmlns:a16="http://schemas.microsoft.com/office/drawing/2014/main" id="{F8AE4105-3AF6-C64F-84BE-B4EFA679010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Slide Number Placeholder 8">
            <a:extLst>
              <a:ext uri="{FF2B5EF4-FFF2-40B4-BE49-F238E27FC236}">
                <a16:creationId xmlns:a16="http://schemas.microsoft.com/office/drawing/2014/main" id="{B97B40DC-20C9-E44D-8BEA-57BEA13B13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6BAA5F-6EA7-A142-BC88-76AB5A6E163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359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0DEB9-9B6D-DF4C-95F9-1451BA7782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4F8E7C-012F-C644-940E-2DE9310353C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28F707-DD55-ED43-A459-D2DFBC7AE50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11/16/2020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15E82A12-3CFF-9643-BEAC-AF8E8F610EA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8978266F-9207-0345-94FC-E417DE806C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6BAA5F-6EA7-A142-BC88-76AB5A6E163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22762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F15A1F-916B-6F40-8933-F202571CEB8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28F707-DD55-ED43-A459-D2DFBC7AE50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11/16/2020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13492958-78B9-7845-B1ED-D16CCF1AE10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A0D5D6C2-5A47-9646-B7C8-3134CA854F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6BAA5F-6EA7-A142-BC88-76AB5A6E163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628298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49019"/>
            <a:ext cx="10515600" cy="1325563"/>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838200" y="2555913"/>
            <a:ext cx="10515600" cy="3621050"/>
          </a:xfrm>
          <a:prstGeom prst="rect">
            <a:avLst/>
          </a:prstGeom>
        </p:spPr>
        <p:txBody>
          <a:bodyPr vert="horz" lIns="0" tIns="0" rIns="0" bIns="0" rtlCol="0">
            <a:noAutofit/>
          </a:bodyPr>
          <a:lstStyle/>
          <a:p>
            <a:pPr lvl="0"/>
            <a:r>
              <a:rPr lang="en-US" dirty="0"/>
              <a:t>Click to edit Master </a:t>
            </a:r>
            <a:r>
              <a:rPr lang="en-US"/>
              <a:t>text styles</a:t>
            </a:r>
            <a:endParaRPr lang="en-US" dirty="0"/>
          </a:p>
        </p:txBody>
      </p:sp>
    </p:spTree>
    <p:extLst>
      <p:ext uri="{BB962C8B-B14F-4D97-AF65-F5344CB8AC3E}">
        <p14:creationId xmlns:p14="http://schemas.microsoft.com/office/powerpoint/2010/main" val="1071836866"/>
      </p:ext>
    </p:extLst>
  </p:cSld>
  <p:clrMap bg1="lt1" tx1="dk1" bg2="lt2" tx2="dk2" accent1="accent1" accent2="accent2" accent3="accent3" accent4="accent4" accent5="accent5" accent6="accent6" hlink="hlink" folHlink="folHlink"/>
  <p:sldLayoutIdLst>
    <p:sldLayoutId id="2147483730" r:id="rId1"/>
    <p:sldLayoutId id="2147483731" r:id="rId2"/>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buFont typeface="Arial"/>
        <a:buNone/>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DFE6F5-30C5-A942-AE67-5B40E0DF81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DB3B7E-6BF1-3A47-8821-8BCC122B2F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DF3395-4D98-7349-B379-6A3FD71489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28F707-DD55-ED43-A459-D2DFBC7AE50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11/16/2020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7196C639-58F6-634A-9E56-3DDF17295D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FE6DF10A-7668-D541-843A-96199A5AAD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6BAA5F-6EA7-A142-BC88-76AB5A6E163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9169112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9.jp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0.pn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1.png"/><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2.png"/><Relationship Id="rId7"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2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2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3.png"/><Relationship Id="rId7"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3.png"/></Relationships>
</file>

<file path=ppt/slides/_rels/slide2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3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3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3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3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3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3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templates.office.com/en-us/accessible-powerpoint-template-sampler-tm16401472" TargetMode="External"/><Relationship Id="rId7"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3.png"/></Relationships>
</file>

<file path=ppt/slides/_rels/slide3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jpg"/><Relationship Id="rId7"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3.png"/></Relationships>
</file>

<file path=ppt/slides/_rels/slide3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4.png"/><Relationship Id="rId7"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3.png"/></Relationships>
</file>

<file path=ppt/slides/_rels/slide3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4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4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5.png"/><Relationship Id="rId7"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3.png"/></Relationships>
</file>

<file path=ppt/slides/_rels/slide4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4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4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4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mailto:wsabry@doitt.nyc.gov" TargetMode="Externa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3.png"/><Relationship Id="rId5" Type="http://schemas.openxmlformats.org/officeDocument/2006/relationships/hyperlink" Target="mailto:jnovick@cityhall.nyc.gov" TargetMode="External"/><Relationship Id="rId10" Type="http://schemas.openxmlformats.org/officeDocument/2006/relationships/image" Target="../media/image12.png"/><Relationship Id="rId4" Type="http://schemas.openxmlformats.org/officeDocument/2006/relationships/hyperlink" Target="mailto:ajacobs2@cityhall.nyc.gov" TargetMode="Externa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jp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6.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hoto of N Y C Skyline">
            <a:extLst>
              <a:ext uri="{FF2B5EF4-FFF2-40B4-BE49-F238E27FC236}">
                <a16:creationId xmlns:a16="http://schemas.microsoft.com/office/drawing/2014/main" id="{16A888E7-9BD5-4142-818A-5C01B60641BC}"/>
              </a:ext>
            </a:extLst>
          </p:cNvPr>
          <p:cNvPicPr>
            <a:picLocks noChangeAspect="1"/>
          </p:cNvPicPr>
          <p:nvPr/>
        </p:nvPicPr>
        <p:blipFill>
          <a:blip r:embed="rId3"/>
          <a:stretch>
            <a:fillRect/>
          </a:stretch>
        </p:blipFill>
        <p:spPr>
          <a:xfrm>
            <a:off x="-137343" y="-12879"/>
            <a:ext cx="12466686" cy="7010398"/>
          </a:xfrm>
          <a:prstGeom prst="rect">
            <a:avLst/>
          </a:prstGeom>
        </p:spPr>
      </p:pic>
      <p:sp>
        <p:nvSpPr>
          <p:cNvPr id="2" name="Title 1"/>
          <p:cNvSpPr>
            <a:spLocks noGrp="1"/>
          </p:cNvSpPr>
          <p:nvPr>
            <p:ph type="title" idx="4294967295"/>
          </p:nvPr>
        </p:nvSpPr>
        <p:spPr>
          <a:xfrm>
            <a:off x="-175847" y="2445043"/>
            <a:ext cx="12505189" cy="1325563"/>
          </a:xfrm>
          <a:solidFill>
            <a:srgbClr val="000000">
              <a:alpha val="67843"/>
            </a:srgbClr>
          </a:solidFill>
        </p:spPr>
        <p:txBody>
          <a:bodyPr>
            <a:normAutofit/>
          </a:bodyPr>
          <a:lstStyle/>
          <a:p>
            <a:pPr algn="ctr">
              <a:lnSpc>
                <a:spcPct val="100000"/>
              </a:lnSpc>
              <a:spcBef>
                <a:spcPts val="0"/>
              </a:spcBef>
              <a:defRPr/>
            </a:pPr>
            <a:r>
              <a:rPr lang="en-US" b="1" dirty="0">
                <a:solidFill>
                  <a:srgbClr val="FFFFFF"/>
                </a:solidFill>
                <a:latin typeface="Arial"/>
                <a:ea typeface="+mn-ea"/>
                <a:cs typeface="Arial"/>
              </a:rPr>
              <a:t>Access Check</a:t>
            </a:r>
          </a:p>
        </p:txBody>
      </p:sp>
      <p:pic>
        <p:nvPicPr>
          <p:cNvPr id="11" name="image6.png" descr="Mayor's Office for People with Disabilities Logo">
            <a:extLst>
              <a:ext uri="{FF2B5EF4-FFF2-40B4-BE49-F238E27FC236}">
                <a16:creationId xmlns:a16="http://schemas.microsoft.com/office/drawing/2014/main" id="{A36625CB-4504-4947-BFFF-91BFED95754F}"/>
              </a:ext>
            </a:extLst>
          </p:cNvPr>
          <p:cNvPicPr>
            <a:picLocks noChangeAspect="1"/>
          </p:cNvPicPr>
          <p:nvPr/>
        </p:nvPicPr>
        <p:blipFill>
          <a:blip r:embed="rId4"/>
          <a:stretch>
            <a:fillRect/>
          </a:stretch>
        </p:blipFill>
        <p:spPr>
          <a:xfrm>
            <a:off x="206059" y="286545"/>
            <a:ext cx="2635881" cy="457200"/>
          </a:xfrm>
          <a:prstGeom prst="rect">
            <a:avLst/>
          </a:prstGeom>
          <a:ln w="12700" cap="flat">
            <a:noFill/>
            <a:miter lim="400000"/>
          </a:ln>
          <a:effectLst/>
        </p:spPr>
      </p:pic>
      <p:sp>
        <p:nvSpPr>
          <p:cNvPr id="17" name="Rectangle 16" descr="*">
            <a:extLst>
              <a:ext uri="{FF2B5EF4-FFF2-40B4-BE49-F238E27FC236}">
                <a16:creationId xmlns:a16="http://schemas.microsoft.com/office/drawing/2014/main" id="{FC5D360C-ED2D-1742-B2E8-CA9E0316E357}"/>
              </a:ext>
            </a:extLst>
          </p:cNvPr>
          <p:cNvSpPr/>
          <p:nvPr/>
        </p:nvSpPr>
        <p:spPr>
          <a:xfrm>
            <a:off x="9805737" y="6261832"/>
            <a:ext cx="2375740" cy="44731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Shape 50">
            <a:extLst>
              <a:ext uri="{FF2B5EF4-FFF2-40B4-BE49-F238E27FC236}">
                <a16:creationId xmlns:a16="http://schemas.microsoft.com/office/drawing/2014/main" id="{1FD609ED-F19E-EC4B-A6A4-8566BCE45E59}"/>
              </a:ext>
            </a:extLst>
          </p:cNvPr>
          <p:cNvSpPr txBox="1"/>
          <p:nvPr/>
        </p:nvSpPr>
        <p:spPr>
          <a:xfrm>
            <a:off x="9938085" y="6251943"/>
            <a:ext cx="2243392" cy="41036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18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a:cs typeface="Arial"/>
                <a:sym typeface="Arial"/>
              </a:rPr>
              <a:t>NYC.gov/disability</a:t>
            </a:r>
            <a:endParaRPr kumimoji="0" sz="2000" b="0" i="0" u="none" strike="noStrike" kern="1200" cap="none" spc="0" normalizeH="0" baseline="0" noProof="0" dirty="0">
              <a:ln>
                <a:noFill/>
              </a:ln>
              <a:solidFill>
                <a:prstClr val="white"/>
              </a:solidFill>
              <a:effectLst/>
              <a:uLnTx/>
              <a:uFillTx/>
              <a:latin typeface="Arial"/>
              <a:cs typeface="Arial"/>
              <a:sym typeface="Arial"/>
            </a:endParaRPr>
          </a:p>
        </p:txBody>
      </p:sp>
      <p:sp>
        <p:nvSpPr>
          <p:cNvPr id="16" name="Rectangle 15" descr="*">
            <a:extLst>
              <a:ext uri="{FF2B5EF4-FFF2-40B4-BE49-F238E27FC236}">
                <a16:creationId xmlns:a16="http://schemas.microsoft.com/office/drawing/2014/main" id="{FC5D360C-ED2D-1742-B2E8-CA9E0316E357}"/>
              </a:ext>
            </a:extLst>
          </p:cNvPr>
          <p:cNvSpPr/>
          <p:nvPr/>
        </p:nvSpPr>
        <p:spPr>
          <a:xfrm>
            <a:off x="206058" y="6251943"/>
            <a:ext cx="2540365" cy="44731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image7.png" descr="Twitter Icon">
            <a:extLst>
              <a:ext uri="{FF2B5EF4-FFF2-40B4-BE49-F238E27FC236}">
                <a16:creationId xmlns:a16="http://schemas.microsoft.com/office/drawing/2014/main" id="{9D86881E-1ADD-964E-A08A-A3087FF033E8}"/>
              </a:ext>
            </a:extLst>
          </p:cNvPr>
          <p:cNvPicPr>
            <a:picLocks noChangeAspect="1"/>
          </p:cNvPicPr>
          <p:nvPr/>
        </p:nvPicPr>
        <p:blipFill rotWithShape="1">
          <a:blip r:embed="rId5"/>
          <a:srcRect l="11032" t="13582" r="10305" b="13295"/>
          <a:stretch/>
        </p:blipFill>
        <p:spPr>
          <a:xfrm>
            <a:off x="152401" y="6202063"/>
            <a:ext cx="599154" cy="556960"/>
          </a:xfrm>
          <a:prstGeom prst="rect">
            <a:avLst/>
          </a:prstGeom>
          <a:ln w="12700" cap="flat">
            <a:noFill/>
            <a:miter lim="400000"/>
          </a:ln>
          <a:effectLst/>
        </p:spPr>
      </p:pic>
      <p:sp>
        <p:nvSpPr>
          <p:cNvPr id="15" name="Shape 50">
            <a:extLst>
              <a:ext uri="{FF2B5EF4-FFF2-40B4-BE49-F238E27FC236}">
                <a16:creationId xmlns:a16="http://schemas.microsoft.com/office/drawing/2014/main" id="{1FD609ED-F19E-EC4B-A6A4-8566BCE45E59}"/>
              </a:ext>
            </a:extLst>
          </p:cNvPr>
          <p:cNvSpPr txBox="1"/>
          <p:nvPr/>
        </p:nvSpPr>
        <p:spPr>
          <a:xfrm>
            <a:off x="624368" y="6232833"/>
            <a:ext cx="2122056" cy="41036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18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1200" cap="none" spc="0" normalizeH="0" baseline="0" noProof="0" dirty="0">
                <a:ln>
                  <a:noFill/>
                </a:ln>
                <a:solidFill>
                  <a:prstClr val="white"/>
                </a:solidFill>
                <a:effectLst/>
                <a:uLnTx/>
                <a:uFillTx/>
                <a:latin typeface="Arial"/>
                <a:cs typeface="Arial"/>
                <a:sym typeface="Arial"/>
              </a:rPr>
              <a:t>@NYCDisabilities</a:t>
            </a:r>
          </a:p>
        </p:txBody>
      </p:sp>
      <p:pic>
        <p:nvPicPr>
          <p:cNvPr id="12" name="Picture 11" descr="Colorful collection of accessibility icons including a person in a wheelchair, a person with a mobility cane, braille symbol, assistive listening device symbol and ASL interpretation">
            <a:extLst>
              <a:ext uri="{FF2B5EF4-FFF2-40B4-BE49-F238E27FC236}">
                <a16:creationId xmlns:a16="http://schemas.microsoft.com/office/drawing/2014/main" id="{B893B0FA-B8C9-7B48-AEE7-20E74AD48527}"/>
              </a:ext>
            </a:extLst>
          </p:cNvPr>
          <p:cNvPicPr>
            <a:picLocks noChangeAspect="1"/>
          </p:cNvPicPr>
          <p:nvPr/>
        </p:nvPicPr>
        <p:blipFill>
          <a:blip r:embed="rId6"/>
          <a:stretch>
            <a:fillRect/>
          </a:stretch>
        </p:blipFill>
        <p:spPr>
          <a:xfrm>
            <a:off x="8362476" y="103665"/>
            <a:ext cx="3673929" cy="822960"/>
          </a:xfrm>
          <a:prstGeom prst="rect">
            <a:avLst/>
          </a:prstGeom>
        </p:spPr>
      </p:pic>
    </p:spTree>
    <p:extLst>
      <p:ext uri="{BB962C8B-B14F-4D97-AF65-F5344CB8AC3E}">
        <p14:creationId xmlns:p14="http://schemas.microsoft.com/office/powerpoint/2010/main" val="12027845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66" descr="*">
            <a:extLst>
              <a:ext uri="{FF2B5EF4-FFF2-40B4-BE49-F238E27FC236}">
                <a16:creationId xmlns:a16="http://schemas.microsoft.com/office/drawing/2014/main" id="{15328D19-AD82-3F44-BAE6-BAEDCE1D8CA6}"/>
              </a:ext>
            </a:extLst>
          </p:cNvPr>
          <p:cNvSpPr/>
          <p:nvPr/>
        </p:nvSpPr>
        <p:spPr>
          <a:xfrm>
            <a:off x="-321972" y="-177416"/>
            <a:ext cx="12846470" cy="7219908"/>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srgbClr val="FFFFFF"/>
              </a:solidFill>
              <a:effectLst/>
              <a:uLnTx/>
              <a:uFillTx/>
              <a:latin typeface="Calibri"/>
              <a:ea typeface="+mn-ea"/>
              <a:cs typeface="+mn-cs"/>
              <a:sym typeface="Helvetica"/>
            </a:endParaRPr>
          </a:p>
        </p:txBody>
      </p:sp>
      <p:sp>
        <p:nvSpPr>
          <p:cNvPr id="2" name="Title 1"/>
          <p:cNvSpPr>
            <a:spLocks noGrp="1"/>
          </p:cNvSpPr>
          <p:nvPr>
            <p:ph type="title"/>
          </p:nvPr>
        </p:nvSpPr>
        <p:spPr>
          <a:xfrm>
            <a:off x="-328246" y="1100277"/>
            <a:ext cx="12520246" cy="875811"/>
          </a:xfrm>
          <a:solidFill>
            <a:srgbClr val="000000">
              <a:alpha val="54902"/>
            </a:srgbClr>
          </a:solidFill>
        </p:spPr>
        <p:txBody>
          <a:bodyPr>
            <a:normAutofit/>
          </a:bodyPr>
          <a:lstStyle/>
          <a:p>
            <a:pPr algn="ctr">
              <a:lnSpc>
                <a:spcPct val="100000"/>
              </a:lnSpc>
              <a:spcBef>
                <a:spcPts val="0"/>
              </a:spcBef>
              <a:defRPr/>
            </a:pPr>
            <a:r>
              <a:rPr lang="en-US" b="1" dirty="0">
                <a:solidFill>
                  <a:srgbClr val="FFFFFF"/>
                </a:solidFill>
                <a:latin typeface="Arial"/>
                <a:ea typeface="+mn-ea"/>
                <a:cs typeface="Arial"/>
              </a:rPr>
              <a:t>Documents: Describing Images</a:t>
            </a:r>
          </a:p>
        </p:txBody>
      </p:sp>
      <p:sp>
        <p:nvSpPr>
          <p:cNvPr id="17" name="Content Placeholder 2">
            <a:extLst>
              <a:ext uri="{FF2B5EF4-FFF2-40B4-BE49-F238E27FC236}">
                <a16:creationId xmlns:a16="http://schemas.microsoft.com/office/drawing/2014/main" id="{7447C7F0-4048-CE4F-830B-FB302516A418}"/>
              </a:ext>
            </a:extLst>
          </p:cNvPr>
          <p:cNvSpPr>
            <a:spLocks noGrp="1"/>
          </p:cNvSpPr>
          <p:nvPr>
            <p:ph idx="1"/>
          </p:nvPr>
        </p:nvSpPr>
        <p:spPr>
          <a:xfrm>
            <a:off x="0" y="2092748"/>
            <a:ext cx="12192000" cy="3664975"/>
          </a:xfrm>
        </p:spPr>
        <p:txBody>
          <a:bodyPr>
            <a:normAutofit fontScale="62500" lnSpcReduction="20000"/>
          </a:bodyPr>
          <a:lstStyle/>
          <a:p>
            <a:pPr marL="0" indent="0">
              <a:lnSpc>
                <a:spcPct val="150000"/>
              </a:lnSpc>
              <a:spcBef>
                <a:spcPct val="0"/>
              </a:spcBef>
              <a:buClr>
                <a:schemeClr val="bg1"/>
              </a:buClr>
              <a:buNone/>
            </a:pPr>
            <a:r>
              <a:rPr lang="en-US" sz="5000" dirty="0">
                <a:solidFill>
                  <a:schemeClr val="bg1"/>
                </a:solidFill>
              </a:rPr>
              <a:t>Ask yourself:</a:t>
            </a:r>
          </a:p>
          <a:p>
            <a:pPr lvl="1">
              <a:lnSpc>
                <a:spcPct val="150000"/>
              </a:lnSpc>
              <a:spcBef>
                <a:spcPct val="0"/>
              </a:spcBef>
              <a:buClr>
                <a:schemeClr val="bg1"/>
              </a:buClr>
            </a:pPr>
            <a:r>
              <a:rPr lang="en-US" sz="4600" dirty="0">
                <a:solidFill>
                  <a:schemeClr val="bg1"/>
                </a:solidFill>
              </a:rPr>
              <a:t>Where does this take place?</a:t>
            </a:r>
          </a:p>
          <a:p>
            <a:pPr lvl="1">
              <a:lnSpc>
                <a:spcPct val="150000"/>
              </a:lnSpc>
              <a:spcBef>
                <a:spcPct val="0"/>
              </a:spcBef>
              <a:buClr>
                <a:schemeClr val="bg1"/>
              </a:buClr>
            </a:pPr>
            <a:r>
              <a:rPr lang="en-US" sz="4600" dirty="0">
                <a:solidFill>
                  <a:schemeClr val="bg1"/>
                </a:solidFill>
              </a:rPr>
              <a:t>When is it happening?</a:t>
            </a:r>
          </a:p>
          <a:p>
            <a:pPr lvl="1">
              <a:lnSpc>
                <a:spcPct val="150000"/>
              </a:lnSpc>
              <a:spcBef>
                <a:spcPct val="0"/>
              </a:spcBef>
              <a:buClr>
                <a:schemeClr val="bg1"/>
              </a:buClr>
            </a:pPr>
            <a:r>
              <a:rPr lang="en-US" sz="4600" dirty="0">
                <a:solidFill>
                  <a:schemeClr val="bg1"/>
                </a:solidFill>
              </a:rPr>
              <a:t>Who is in the image?</a:t>
            </a:r>
          </a:p>
          <a:p>
            <a:pPr lvl="1">
              <a:lnSpc>
                <a:spcPct val="150000"/>
              </a:lnSpc>
              <a:spcBef>
                <a:spcPct val="0"/>
              </a:spcBef>
              <a:buClr>
                <a:schemeClr val="bg1"/>
              </a:buClr>
            </a:pPr>
            <a:r>
              <a:rPr lang="en-US" sz="4600" dirty="0">
                <a:solidFill>
                  <a:schemeClr val="bg1"/>
                </a:solidFill>
              </a:rPr>
              <a:t>What are they doing?</a:t>
            </a:r>
          </a:p>
          <a:p>
            <a:pPr lvl="1">
              <a:lnSpc>
                <a:spcPct val="150000"/>
              </a:lnSpc>
              <a:spcBef>
                <a:spcPct val="0"/>
              </a:spcBef>
              <a:buClr>
                <a:schemeClr val="bg1"/>
              </a:buClr>
            </a:pPr>
            <a:r>
              <a:rPr lang="en-US" sz="4600" dirty="0">
                <a:solidFill>
                  <a:schemeClr val="bg1"/>
                </a:solidFill>
              </a:rPr>
              <a:t>Why are you using this image?</a:t>
            </a:r>
          </a:p>
          <a:p>
            <a:pPr>
              <a:lnSpc>
                <a:spcPct val="150000"/>
              </a:lnSpc>
              <a:spcBef>
                <a:spcPct val="0"/>
              </a:spcBef>
              <a:buClr>
                <a:schemeClr val="bg1"/>
              </a:buClr>
            </a:pPr>
            <a:endParaRPr lang="en-US" sz="5000" dirty="0">
              <a:solidFill>
                <a:schemeClr val="bg1"/>
              </a:solidFill>
            </a:endParaRPr>
          </a:p>
        </p:txBody>
      </p:sp>
      <p:pic>
        <p:nvPicPr>
          <p:cNvPr id="16" name="Picture 15" descr="Photo taken at the New York City Disability Pride Parade in Union Square Park, thousands of people with different disabilities wearing bright colors, holding signs and balloons await the start of the parade. ">
            <a:extLst>
              <a:ext uri="{FF2B5EF4-FFF2-40B4-BE49-F238E27FC236}">
                <a16:creationId xmlns:a16="http://schemas.microsoft.com/office/drawing/2014/main" id="{235AD79C-664D-5846-A33A-B32602EB9A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1877" y="2226958"/>
            <a:ext cx="5559007" cy="3696739"/>
          </a:xfrm>
          <a:prstGeom prst="rect">
            <a:avLst/>
          </a:prstGeom>
        </p:spPr>
      </p:pic>
      <p:pic>
        <p:nvPicPr>
          <p:cNvPr id="31" name="image6.png" descr="N Y C Mayor's Office for People with Disabilities logo">
            <a:extLst>
              <a:ext uri="{FF2B5EF4-FFF2-40B4-BE49-F238E27FC236}">
                <a16:creationId xmlns:a16="http://schemas.microsoft.com/office/drawing/2014/main" id="{81C6E875-8430-9547-9978-6E1DEF963D6B}"/>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357860" y="368681"/>
            <a:ext cx="2286000" cy="396513"/>
          </a:xfrm>
          <a:prstGeom prst="rect">
            <a:avLst/>
          </a:prstGeom>
          <a:ln w="12700" cap="flat">
            <a:noFill/>
            <a:miter lim="400000"/>
          </a:ln>
          <a:effectLst/>
        </p:spPr>
      </p:pic>
      <p:sp>
        <p:nvSpPr>
          <p:cNvPr id="22" name="Shape 50">
            <a:extLst>
              <a:ext uri="{FF2B5EF4-FFF2-40B4-BE49-F238E27FC236}">
                <a16:creationId xmlns:a16="http://schemas.microsoft.com/office/drawing/2014/main" id="{1FD609ED-F19E-EC4B-A6A4-8566BCE45E59}"/>
              </a:ext>
              <a:ext uri="{C183D7F6-B498-43B3-948B-1728B52AA6E4}">
                <adec:decorative xmlns:adec="http://schemas.microsoft.com/office/drawing/2017/decorative" val="0"/>
              </a:ext>
            </a:extLst>
          </p:cNvPr>
          <p:cNvSpPr txBox="1"/>
          <p:nvPr/>
        </p:nvSpPr>
        <p:spPr>
          <a:xfrm>
            <a:off x="9959232" y="6172511"/>
            <a:ext cx="199990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18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Arial"/>
                <a:sym typeface="Arial"/>
              </a:rPr>
              <a:t>NYC.gov/disability</a:t>
            </a:r>
            <a:endParaRPr kumimoji="0" sz="1800" b="0" i="0" u="none" strike="noStrike" kern="1200" cap="none" spc="0" normalizeH="0" baseline="0" noProof="0" dirty="0">
              <a:ln>
                <a:noFill/>
              </a:ln>
              <a:solidFill>
                <a:prstClr val="white"/>
              </a:solidFill>
              <a:effectLst/>
              <a:uLnTx/>
              <a:uFillTx/>
              <a:latin typeface="Arial"/>
              <a:cs typeface="Arial"/>
              <a:sym typeface="Arial"/>
            </a:endParaRPr>
          </a:p>
        </p:txBody>
      </p:sp>
      <p:pic>
        <p:nvPicPr>
          <p:cNvPr id="23" name="Picture 22" descr="Twitter logo">
            <a:extLst>
              <a:ext uri="{FF2B5EF4-FFF2-40B4-BE49-F238E27FC236}">
                <a16:creationId xmlns:a16="http://schemas.microsoft.com/office/drawing/2014/main" id="{11D5D29B-D820-2240-9637-76637212FF65}"/>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967" y="6215081"/>
            <a:ext cx="447115" cy="363502"/>
          </a:xfrm>
          <a:prstGeom prst="rect">
            <a:avLst/>
          </a:prstGeom>
        </p:spPr>
      </p:pic>
      <p:sp>
        <p:nvSpPr>
          <p:cNvPr id="12" name="Shape 52">
            <a:extLst>
              <a:ext uri="{FF2B5EF4-FFF2-40B4-BE49-F238E27FC236}">
                <a16:creationId xmlns:a16="http://schemas.microsoft.com/office/drawing/2014/main" id="{F97131C8-06AA-2C4D-BE60-9CDD34F2766D}"/>
              </a:ext>
              <a:ext uri="{C183D7F6-B498-43B3-948B-1728B52AA6E4}">
                <adec:decorative xmlns:adec="http://schemas.microsoft.com/office/drawing/2017/decorative" val="0"/>
              </a:ext>
            </a:extLst>
          </p:cNvPr>
          <p:cNvSpPr/>
          <p:nvPr/>
        </p:nvSpPr>
        <p:spPr>
          <a:xfrm>
            <a:off x="669289" y="6172511"/>
            <a:ext cx="206438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Avenir Book"/>
                <a:cs typeface="Arial"/>
              </a:rPr>
              <a:t>@NYCDisabilities</a:t>
            </a:r>
          </a:p>
        </p:txBody>
      </p:sp>
      <p:grpSp>
        <p:nvGrpSpPr>
          <p:cNvPr id="24" name="Group 23" descr="Collection of accessibility icons">
            <a:extLst>
              <a:ext uri="{C183D7F6-B498-43B3-948B-1728B52AA6E4}">
                <adec:decorative xmlns:adec="http://schemas.microsoft.com/office/drawing/2017/decorative" val="0"/>
              </a:ext>
            </a:extLst>
          </p:cNvPr>
          <p:cNvGrpSpPr/>
          <p:nvPr/>
        </p:nvGrpSpPr>
        <p:grpSpPr>
          <a:xfrm>
            <a:off x="8682338" y="164804"/>
            <a:ext cx="3200401" cy="662009"/>
            <a:chOff x="8682330" y="164800"/>
            <a:chExt cx="3200401" cy="662009"/>
          </a:xfrm>
        </p:grpSpPr>
        <p:pic>
          <p:nvPicPr>
            <p:cNvPr id="25" name="image1.png">
              <a:extLst>
                <a:ext uri="{FF2B5EF4-FFF2-40B4-BE49-F238E27FC236}">
                  <a16:creationId xmlns:a16="http://schemas.microsoft.com/office/drawing/2014/main" id="{85FC182E-35CD-D746-8CEE-EDCB114BE294}"/>
                </a:ext>
              </a:extLst>
            </p:cNvPr>
            <p:cNvPicPr/>
            <p:nvPr/>
          </p:nvPicPr>
          <p:blipFill>
            <a:blip r:embed="rId6"/>
            <a:stretch>
              <a:fillRect/>
            </a:stretch>
          </p:blipFill>
          <p:spPr>
            <a:xfrm>
              <a:off x="9328318" y="168462"/>
              <a:ext cx="647458" cy="647463"/>
            </a:xfrm>
            <a:prstGeom prst="rect">
              <a:avLst/>
            </a:prstGeom>
            <a:ln w="12700" cap="flat">
              <a:noFill/>
              <a:miter lim="400000"/>
            </a:ln>
            <a:effectLst/>
          </p:spPr>
        </p:pic>
        <p:pic>
          <p:nvPicPr>
            <p:cNvPr id="26" name="image2.png">
              <a:extLst>
                <a:ext uri="{FF2B5EF4-FFF2-40B4-BE49-F238E27FC236}">
                  <a16:creationId xmlns:a16="http://schemas.microsoft.com/office/drawing/2014/main" id="{8A1660F7-DF17-9340-BD5A-386C660BFDD5}"/>
                </a:ext>
              </a:extLst>
            </p:cNvPr>
            <p:cNvPicPr/>
            <p:nvPr/>
          </p:nvPicPr>
          <p:blipFill>
            <a:blip r:embed="rId7"/>
            <a:stretch>
              <a:fillRect/>
            </a:stretch>
          </p:blipFill>
          <p:spPr>
            <a:xfrm>
              <a:off x="10601646" y="167576"/>
              <a:ext cx="649229" cy="649235"/>
            </a:xfrm>
            <a:prstGeom prst="rect">
              <a:avLst/>
            </a:prstGeom>
            <a:ln w="12700" cap="flat">
              <a:noFill/>
              <a:miter lim="400000"/>
            </a:ln>
            <a:effectLst/>
          </p:spPr>
        </p:pic>
        <p:pic>
          <p:nvPicPr>
            <p:cNvPr id="27" name="image3.png">
              <a:extLst>
                <a:ext uri="{FF2B5EF4-FFF2-40B4-BE49-F238E27FC236}">
                  <a16:creationId xmlns:a16="http://schemas.microsoft.com/office/drawing/2014/main" id="{1F221A75-13E2-0D4D-A7A2-915DF1DCE003}"/>
                </a:ext>
              </a:extLst>
            </p:cNvPr>
            <p:cNvPicPr/>
            <p:nvPr/>
          </p:nvPicPr>
          <p:blipFill>
            <a:blip r:embed="rId8"/>
            <a:stretch>
              <a:fillRect/>
            </a:stretch>
          </p:blipFill>
          <p:spPr>
            <a:xfrm>
              <a:off x="8685051" y="168462"/>
              <a:ext cx="647457" cy="647463"/>
            </a:xfrm>
            <a:prstGeom prst="rect">
              <a:avLst/>
            </a:prstGeom>
            <a:ln w="12700" cap="flat">
              <a:noFill/>
              <a:miter lim="400000"/>
            </a:ln>
            <a:effectLst/>
          </p:spPr>
        </p:pic>
        <p:pic>
          <p:nvPicPr>
            <p:cNvPr id="28" name="image4.png">
              <a:extLst>
                <a:ext uri="{FF2B5EF4-FFF2-40B4-BE49-F238E27FC236}">
                  <a16:creationId xmlns:a16="http://schemas.microsoft.com/office/drawing/2014/main" id="{1E5252FE-6F1E-0042-AB2D-4AC09D94497D}"/>
                </a:ext>
              </a:extLst>
            </p:cNvPr>
            <p:cNvPicPr/>
            <p:nvPr/>
          </p:nvPicPr>
          <p:blipFill>
            <a:blip r:embed="rId9"/>
            <a:stretch>
              <a:fillRect/>
            </a:stretch>
          </p:blipFill>
          <p:spPr>
            <a:xfrm>
              <a:off x="11232552" y="171188"/>
              <a:ext cx="649229" cy="649235"/>
            </a:xfrm>
            <a:prstGeom prst="rect">
              <a:avLst/>
            </a:prstGeom>
            <a:ln w="12700" cap="flat">
              <a:noFill/>
              <a:miter lim="400000"/>
            </a:ln>
            <a:effectLst/>
          </p:spPr>
        </p:pic>
        <p:pic>
          <p:nvPicPr>
            <p:cNvPr id="29" name="image5.png">
              <a:extLst>
                <a:ext uri="{FF2B5EF4-FFF2-40B4-BE49-F238E27FC236}">
                  <a16:creationId xmlns:a16="http://schemas.microsoft.com/office/drawing/2014/main" id="{8F2BC955-9574-5842-ABF3-7E2FA8D61A3A}"/>
                </a:ext>
              </a:extLst>
            </p:cNvPr>
            <p:cNvPicPr/>
            <p:nvPr/>
          </p:nvPicPr>
          <p:blipFill>
            <a:blip r:embed="rId10"/>
            <a:stretch>
              <a:fillRect/>
            </a:stretch>
          </p:blipFill>
          <p:spPr>
            <a:xfrm>
              <a:off x="9959224" y="168462"/>
              <a:ext cx="647458" cy="647463"/>
            </a:xfrm>
            <a:prstGeom prst="rect">
              <a:avLst/>
            </a:prstGeom>
            <a:ln w="12700" cap="flat">
              <a:noFill/>
              <a:miter lim="400000"/>
            </a:ln>
            <a:effectLst/>
          </p:spPr>
        </p:pic>
        <p:sp>
          <p:nvSpPr>
            <p:cNvPr id="30" name="Shape 75">
              <a:extLst>
                <a:ext uri="{FF2B5EF4-FFF2-40B4-BE49-F238E27FC236}">
                  <a16:creationId xmlns:a16="http://schemas.microsoft.com/office/drawing/2014/main" id="{8A7FD337-5E80-CC42-B23F-99E3946BCAB3}"/>
                </a:ext>
              </a:extLst>
            </p:cNvPr>
            <p:cNvSpPr/>
            <p:nvPr/>
          </p:nvSpPr>
          <p:spPr>
            <a:xfrm>
              <a:off x="8682330" y="164800"/>
              <a:ext cx="3200401" cy="662009"/>
            </a:xfrm>
            <a:prstGeom prst="rect">
              <a:avLst/>
            </a:prstGeom>
            <a:noFill/>
            <a:ln w="508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prstClr val="black"/>
                </a:solidFill>
                <a:effectLst/>
                <a:uLnTx/>
                <a:uFillTx/>
                <a:latin typeface="Calibri"/>
                <a:ea typeface="+mn-ea"/>
                <a:cs typeface="+mn-cs"/>
                <a:sym typeface="Helvetica"/>
              </a:endParaRPr>
            </a:p>
          </p:txBody>
        </p:sp>
      </p:grpSp>
    </p:spTree>
    <p:extLst>
      <p:ext uri="{BB962C8B-B14F-4D97-AF65-F5344CB8AC3E}">
        <p14:creationId xmlns:p14="http://schemas.microsoft.com/office/powerpoint/2010/main" val="1326216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66" descr="*">
            <a:extLst>
              <a:ext uri="{FF2B5EF4-FFF2-40B4-BE49-F238E27FC236}">
                <a16:creationId xmlns:a16="http://schemas.microsoft.com/office/drawing/2014/main" id="{15328D19-AD82-3F44-BAE6-BAEDCE1D8CA6}"/>
              </a:ext>
            </a:extLst>
          </p:cNvPr>
          <p:cNvSpPr/>
          <p:nvPr/>
        </p:nvSpPr>
        <p:spPr>
          <a:xfrm>
            <a:off x="-321972" y="-177416"/>
            <a:ext cx="12846470" cy="7219908"/>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srgbClr val="FFFFFF"/>
              </a:solidFill>
              <a:effectLst/>
              <a:uLnTx/>
              <a:uFillTx/>
              <a:latin typeface="Calibri"/>
              <a:ea typeface="+mn-ea"/>
              <a:cs typeface="+mn-cs"/>
              <a:sym typeface="Helvetica"/>
            </a:endParaRPr>
          </a:p>
        </p:txBody>
      </p:sp>
      <p:sp>
        <p:nvSpPr>
          <p:cNvPr id="2" name="Title 1"/>
          <p:cNvSpPr>
            <a:spLocks noGrp="1"/>
          </p:cNvSpPr>
          <p:nvPr>
            <p:ph type="title"/>
          </p:nvPr>
        </p:nvSpPr>
        <p:spPr>
          <a:xfrm>
            <a:off x="-328246" y="1100277"/>
            <a:ext cx="12520246" cy="875811"/>
          </a:xfrm>
          <a:solidFill>
            <a:srgbClr val="000000">
              <a:alpha val="54902"/>
            </a:srgbClr>
          </a:solidFill>
        </p:spPr>
        <p:txBody>
          <a:bodyPr>
            <a:normAutofit/>
          </a:bodyPr>
          <a:lstStyle/>
          <a:p>
            <a:pPr algn="ctr">
              <a:lnSpc>
                <a:spcPct val="100000"/>
              </a:lnSpc>
              <a:spcBef>
                <a:spcPts val="0"/>
              </a:spcBef>
              <a:defRPr/>
            </a:pPr>
            <a:r>
              <a:rPr lang="en-US" b="1" dirty="0">
                <a:solidFill>
                  <a:srgbClr val="FFFFFF"/>
                </a:solidFill>
                <a:latin typeface="Arial"/>
                <a:ea typeface="+mn-ea"/>
                <a:cs typeface="Arial"/>
              </a:rPr>
              <a:t>Documents: Describing Images (Tips)</a:t>
            </a:r>
          </a:p>
        </p:txBody>
      </p:sp>
      <p:sp>
        <p:nvSpPr>
          <p:cNvPr id="17" name="Content Placeholder 2">
            <a:extLst>
              <a:ext uri="{FF2B5EF4-FFF2-40B4-BE49-F238E27FC236}">
                <a16:creationId xmlns:a16="http://schemas.microsoft.com/office/drawing/2014/main" id="{7447C7F0-4048-CE4F-830B-FB302516A418}"/>
              </a:ext>
            </a:extLst>
          </p:cNvPr>
          <p:cNvSpPr>
            <a:spLocks noGrp="1"/>
          </p:cNvSpPr>
          <p:nvPr>
            <p:ph idx="1"/>
          </p:nvPr>
        </p:nvSpPr>
        <p:spPr>
          <a:xfrm>
            <a:off x="669289" y="2137501"/>
            <a:ext cx="10853422" cy="3916166"/>
          </a:xfrm>
        </p:spPr>
        <p:txBody>
          <a:bodyPr>
            <a:normAutofit fontScale="47500" lnSpcReduction="20000"/>
          </a:bodyPr>
          <a:lstStyle/>
          <a:p>
            <a:pPr>
              <a:lnSpc>
                <a:spcPct val="150000"/>
              </a:lnSpc>
              <a:spcBef>
                <a:spcPct val="0"/>
              </a:spcBef>
              <a:buClr>
                <a:schemeClr val="bg1"/>
              </a:buClr>
            </a:pPr>
            <a:r>
              <a:rPr lang="en-US" sz="5000" dirty="0">
                <a:solidFill>
                  <a:schemeClr val="bg1"/>
                </a:solidFill>
              </a:rPr>
              <a:t>For logos, include the name and logo. </a:t>
            </a:r>
          </a:p>
          <a:p>
            <a:pPr>
              <a:lnSpc>
                <a:spcPct val="150000"/>
              </a:lnSpc>
              <a:spcBef>
                <a:spcPct val="0"/>
              </a:spcBef>
              <a:buClr>
                <a:schemeClr val="bg1"/>
              </a:buClr>
            </a:pPr>
            <a:r>
              <a:rPr lang="en-US" sz="5000" dirty="0">
                <a:solidFill>
                  <a:schemeClr val="bg1"/>
                </a:solidFill>
              </a:rPr>
              <a:t>Space out acronyms like this “N Y C Mayor’s Office for People with Disabilities logo”</a:t>
            </a:r>
          </a:p>
          <a:p>
            <a:pPr>
              <a:lnSpc>
                <a:spcPct val="150000"/>
              </a:lnSpc>
              <a:spcBef>
                <a:spcPct val="0"/>
              </a:spcBef>
              <a:buClr>
                <a:schemeClr val="bg1"/>
              </a:buClr>
            </a:pPr>
            <a:r>
              <a:rPr lang="en-US" sz="5000" dirty="0">
                <a:solidFill>
                  <a:schemeClr val="bg1"/>
                </a:solidFill>
              </a:rPr>
              <a:t>For graphs and pie charts, include the name, what it is conveying and some trends such as highest point or lowest point</a:t>
            </a:r>
          </a:p>
          <a:p>
            <a:pPr>
              <a:lnSpc>
                <a:spcPct val="150000"/>
              </a:lnSpc>
              <a:spcBef>
                <a:spcPct val="0"/>
              </a:spcBef>
              <a:buClr>
                <a:schemeClr val="bg1"/>
              </a:buClr>
            </a:pPr>
            <a:r>
              <a:rPr lang="en-US" sz="5000" dirty="0">
                <a:solidFill>
                  <a:schemeClr val="bg1"/>
                </a:solidFill>
              </a:rPr>
              <a:t>For infographics, briefly describe the images and focus on the message that the infographic is conveying. Include all of the text that is in the image in your alt-text</a:t>
            </a:r>
          </a:p>
          <a:p>
            <a:pPr>
              <a:lnSpc>
                <a:spcPct val="150000"/>
              </a:lnSpc>
              <a:spcBef>
                <a:spcPct val="0"/>
              </a:spcBef>
              <a:buClr>
                <a:schemeClr val="bg1"/>
              </a:buClr>
            </a:pPr>
            <a:r>
              <a:rPr lang="en-US" sz="5000" dirty="0">
                <a:solidFill>
                  <a:schemeClr val="bg1"/>
                </a:solidFill>
              </a:rPr>
              <a:t>For decorative images insert a blank alt-text and they will be ignored by assistive technologies</a:t>
            </a:r>
          </a:p>
          <a:p>
            <a:pPr>
              <a:lnSpc>
                <a:spcPct val="150000"/>
              </a:lnSpc>
              <a:spcBef>
                <a:spcPct val="0"/>
              </a:spcBef>
              <a:buClr>
                <a:schemeClr val="bg1"/>
              </a:buClr>
            </a:pPr>
            <a:endParaRPr lang="en-US" sz="5000" dirty="0">
              <a:solidFill>
                <a:schemeClr val="bg1"/>
              </a:solidFill>
            </a:endParaRPr>
          </a:p>
        </p:txBody>
      </p:sp>
      <p:pic>
        <p:nvPicPr>
          <p:cNvPr id="31" name="image6.png" descr="N Y C Mayor's Office for People with Disabilities logo">
            <a:extLst>
              <a:ext uri="{FF2B5EF4-FFF2-40B4-BE49-F238E27FC236}">
                <a16:creationId xmlns:a16="http://schemas.microsoft.com/office/drawing/2014/main" id="{81C6E875-8430-9547-9978-6E1DEF963D6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57860" y="368681"/>
            <a:ext cx="2286000" cy="396513"/>
          </a:xfrm>
          <a:prstGeom prst="rect">
            <a:avLst/>
          </a:prstGeom>
          <a:ln w="12700" cap="flat">
            <a:noFill/>
            <a:miter lim="400000"/>
          </a:ln>
          <a:effectLst/>
        </p:spPr>
      </p:pic>
      <p:sp>
        <p:nvSpPr>
          <p:cNvPr id="22" name="Shape 50">
            <a:extLst>
              <a:ext uri="{FF2B5EF4-FFF2-40B4-BE49-F238E27FC236}">
                <a16:creationId xmlns:a16="http://schemas.microsoft.com/office/drawing/2014/main" id="{1FD609ED-F19E-EC4B-A6A4-8566BCE45E59}"/>
              </a:ext>
              <a:ext uri="{C183D7F6-B498-43B3-948B-1728B52AA6E4}">
                <adec:decorative xmlns:adec="http://schemas.microsoft.com/office/drawing/2017/decorative" val="0"/>
              </a:ext>
            </a:extLst>
          </p:cNvPr>
          <p:cNvSpPr txBox="1"/>
          <p:nvPr/>
        </p:nvSpPr>
        <p:spPr>
          <a:xfrm>
            <a:off x="9959232" y="6172511"/>
            <a:ext cx="199990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18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Arial"/>
                <a:sym typeface="Arial"/>
              </a:rPr>
              <a:t>NYC.gov/disability</a:t>
            </a:r>
            <a:endParaRPr kumimoji="0" sz="1800" b="0" i="0" u="none" strike="noStrike" kern="1200" cap="none" spc="0" normalizeH="0" baseline="0" noProof="0" dirty="0">
              <a:ln>
                <a:noFill/>
              </a:ln>
              <a:solidFill>
                <a:prstClr val="white"/>
              </a:solidFill>
              <a:effectLst/>
              <a:uLnTx/>
              <a:uFillTx/>
              <a:latin typeface="Arial"/>
              <a:cs typeface="Arial"/>
              <a:sym typeface="Arial"/>
            </a:endParaRPr>
          </a:p>
        </p:txBody>
      </p:sp>
      <p:pic>
        <p:nvPicPr>
          <p:cNvPr id="23" name="Picture 22" descr="Twitter logo">
            <a:extLst>
              <a:ext uri="{FF2B5EF4-FFF2-40B4-BE49-F238E27FC236}">
                <a16:creationId xmlns:a16="http://schemas.microsoft.com/office/drawing/2014/main" id="{11D5D29B-D820-2240-9637-76637212FF65}"/>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967" y="6215081"/>
            <a:ext cx="447115" cy="363502"/>
          </a:xfrm>
          <a:prstGeom prst="rect">
            <a:avLst/>
          </a:prstGeom>
        </p:spPr>
      </p:pic>
      <p:sp>
        <p:nvSpPr>
          <p:cNvPr id="12" name="Shape 52">
            <a:extLst>
              <a:ext uri="{FF2B5EF4-FFF2-40B4-BE49-F238E27FC236}">
                <a16:creationId xmlns:a16="http://schemas.microsoft.com/office/drawing/2014/main" id="{F97131C8-06AA-2C4D-BE60-9CDD34F2766D}"/>
              </a:ext>
              <a:ext uri="{C183D7F6-B498-43B3-948B-1728B52AA6E4}">
                <adec:decorative xmlns:adec="http://schemas.microsoft.com/office/drawing/2017/decorative" val="0"/>
              </a:ext>
            </a:extLst>
          </p:cNvPr>
          <p:cNvSpPr/>
          <p:nvPr/>
        </p:nvSpPr>
        <p:spPr>
          <a:xfrm>
            <a:off x="669289" y="6172511"/>
            <a:ext cx="206438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Avenir Book"/>
                <a:cs typeface="Arial"/>
              </a:rPr>
              <a:t>@NYCDisabilities</a:t>
            </a:r>
          </a:p>
        </p:txBody>
      </p:sp>
      <p:grpSp>
        <p:nvGrpSpPr>
          <p:cNvPr id="24" name="Group 23" descr="Collection of accessibility icons">
            <a:extLst>
              <a:ext uri="{C183D7F6-B498-43B3-948B-1728B52AA6E4}">
                <adec:decorative xmlns:adec="http://schemas.microsoft.com/office/drawing/2017/decorative" val="0"/>
              </a:ext>
            </a:extLst>
          </p:cNvPr>
          <p:cNvGrpSpPr/>
          <p:nvPr/>
        </p:nvGrpSpPr>
        <p:grpSpPr>
          <a:xfrm>
            <a:off x="8682338" y="164804"/>
            <a:ext cx="3200401" cy="662009"/>
            <a:chOff x="8682330" y="164800"/>
            <a:chExt cx="3200401" cy="662009"/>
          </a:xfrm>
        </p:grpSpPr>
        <p:pic>
          <p:nvPicPr>
            <p:cNvPr id="25" name="image1.png">
              <a:extLst>
                <a:ext uri="{FF2B5EF4-FFF2-40B4-BE49-F238E27FC236}">
                  <a16:creationId xmlns:a16="http://schemas.microsoft.com/office/drawing/2014/main" id="{85FC182E-35CD-D746-8CEE-EDCB114BE294}"/>
                </a:ext>
              </a:extLst>
            </p:cNvPr>
            <p:cNvPicPr/>
            <p:nvPr/>
          </p:nvPicPr>
          <p:blipFill>
            <a:blip r:embed="rId5"/>
            <a:stretch>
              <a:fillRect/>
            </a:stretch>
          </p:blipFill>
          <p:spPr>
            <a:xfrm>
              <a:off x="9328318" y="168462"/>
              <a:ext cx="647458" cy="647463"/>
            </a:xfrm>
            <a:prstGeom prst="rect">
              <a:avLst/>
            </a:prstGeom>
            <a:ln w="12700" cap="flat">
              <a:noFill/>
              <a:miter lim="400000"/>
            </a:ln>
            <a:effectLst/>
          </p:spPr>
        </p:pic>
        <p:pic>
          <p:nvPicPr>
            <p:cNvPr id="26" name="image2.png">
              <a:extLst>
                <a:ext uri="{FF2B5EF4-FFF2-40B4-BE49-F238E27FC236}">
                  <a16:creationId xmlns:a16="http://schemas.microsoft.com/office/drawing/2014/main" id="{8A1660F7-DF17-9340-BD5A-386C660BFDD5}"/>
                </a:ext>
              </a:extLst>
            </p:cNvPr>
            <p:cNvPicPr/>
            <p:nvPr/>
          </p:nvPicPr>
          <p:blipFill>
            <a:blip r:embed="rId6"/>
            <a:stretch>
              <a:fillRect/>
            </a:stretch>
          </p:blipFill>
          <p:spPr>
            <a:xfrm>
              <a:off x="10601646" y="167576"/>
              <a:ext cx="649229" cy="649235"/>
            </a:xfrm>
            <a:prstGeom prst="rect">
              <a:avLst/>
            </a:prstGeom>
            <a:ln w="12700" cap="flat">
              <a:noFill/>
              <a:miter lim="400000"/>
            </a:ln>
            <a:effectLst/>
          </p:spPr>
        </p:pic>
        <p:pic>
          <p:nvPicPr>
            <p:cNvPr id="27" name="image3.png">
              <a:extLst>
                <a:ext uri="{FF2B5EF4-FFF2-40B4-BE49-F238E27FC236}">
                  <a16:creationId xmlns:a16="http://schemas.microsoft.com/office/drawing/2014/main" id="{1F221A75-13E2-0D4D-A7A2-915DF1DCE003}"/>
                </a:ext>
              </a:extLst>
            </p:cNvPr>
            <p:cNvPicPr/>
            <p:nvPr/>
          </p:nvPicPr>
          <p:blipFill>
            <a:blip r:embed="rId7"/>
            <a:stretch>
              <a:fillRect/>
            </a:stretch>
          </p:blipFill>
          <p:spPr>
            <a:xfrm>
              <a:off x="8685051" y="168462"/>
              <a:ext cx="647457" cy="647463"/>
            </a:xfrm>
            <a:prstGeom prst="rect">
              <a:avLst/>
            </a:prstGeom>
            <a:ln w="12700" cap="flat">
              <a:noFill/>
              <a:miter lim="400000"/>
            </a:ln>
            <a:effectLst/>
          </p:spPr>
        </p:pic>
        <p:pic>
          <p:nvPicPr>
            <p:cNvPr id="28" name="image4.png">
              <a:extLst>
                <a:ext uri="{FF2B5EF4-FFF2-40B4-BE49-F238E27FC236}">
                  <a16:creationId xmlns:a16="http://schemas.microsoft.com/office/drawing/2014/main" id="{1E5252FE-6F1E-0042-AB2D-4AC09D94497D}"/>
                </a:ext>
              </a:extLst>
            </p:cNvPr>
            <p:cNvPicPr/>
            <p:nvPr/>
          </p:nvPicPr>
          <p:blipFill>
            <a:blip r:embed="rId8"/>
            <a:stretch>
              <a:fillRect/>
            </a:stretch>
          </p:blipFill>
          <p:spPr>
            <a:xfrm>
              <a:off x="11232552" y="171188"/>
              <a:ext cx="649229" cy="649235"/>
            </a:xfrm>
            <a:prstGeom prst="rect">
              <a:avLst/>
            </a:prstGeom>
            <a:ln w="12700" cap="flat">
              <a:noFill/>
              <a:miter lim="400000"/>
            </a:ln>
            <a:effectLst/>
          </p:spPr>
        </p:pic>
        <p:pic>
          <p:nvPicPr>
            <p:cNvPr id="29" name="image5.png">
              <a:extLst>
                <a:ext uri="{FF2B5EF4-FFF2-40B4-BE49-F238E27FC236}">
                  <a16:creationId xmlns:a16="http://schemas.microsoft.com/office/drawing/2014/main" id="{8F2BC955-9574-5842-ABF3-7E2FA8D61A3A}"/>
                </a:ext>
              </a:extLst>
            </p:cNvPr>
            <p:cNvPicPr/>
            <p:nvPr/>
          </p:nvPicPr>
          <p:blipFill>
            <a:blip r:embed="rId9"/>
            <a:stretch>
              <a:fillRect/>
            </a:stretch>
          </p:blipFill>
          <p:spPr>
            <a:xfrm>
              <a:off x="9959224" y="168462"/>
              <a:ext cx="647458" cy="647463"/>
            </a:xfrm>
            <a:prstGeom prst="rect">
              <a:avLst/>
            </a:prstGeom>
            <a:ln w="12700" cap="flat">
              <a:noFill/>
              <a:miter lim="400000"/>
            </a:ln>
            <a:effectLst/>
          </p:spPr>
        </p:pic>
        <p:sp>
          <p:nvSpPr>
            <p:cNvPr id="30" name="Shape 75">
              <a:extLst>
                <a:ext uri="{FF2B5EF4-FFF2-40B4-BE49-F238E27FC236}">
                  <a16:creationId xmlns:a16="http://schemas.microsoft.com/office/drawing/2014/main" id="{8A7FD337-5E80-CC42-B23F-99E3946BCAB3}"/>
                </a:ext>
              </a:extLst>
            </p:cNvPr>
            <p:cNvSpPr/>
            <p:nvPr/>
          </p:nvSpPr>
          <p:spPr>
            <a:xfrm>
              <a:off x="8682330" y="164800"/>
              <a:ext cx="3200401" cy="662009"/>
            </a:xfrm>
            <a:prstGeom prst="rect">
              <a:avLst/>
            </a:prstGeom>
            <a:noFill/>
            <a:ln w="508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prstClr val="black"/>
                </a:solidFill>
                <a:effectLst/>
                <a:uLnTx/>
                <a:uFillTx/>
                <a:latin typeface="Calibri"/>
                <a:ea typeface="+mn-ea"/>
                <a:cs typeface="+mn-cs"/>
                <a:sym typeface="Helvetica"/>
              </a:endParaRPr>
            </a:p>
          </p:txBody>
        </p:sp>
      </p:grpSp>
    </p:spTree>
    <p:extLst>
      <p:ext uri="{BB962C8B-B14F-4D97-AF65-F5344CB8AC3E}">
        <p14:creationId xmlns:p14="http://schemas.microsoft.com/office/powerpoint/2010/main" val="672153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66" descr="*">
            <a:extLst>
              <a:ext uri="{FF2B5EF4-FFF2-40B4-BE49-F238E27FC236}">
                <a16:creationId xmlns:a16="http://schemas.microsoft.com/office/drawing/2014/main" id="{15328D19-AD82-3F44-BAE6-BAEDCE1D8CA6}"/>
              </a:ext>
            </a:extLst>
          </p:cNvPr>
          <p:cNvSpPr/>
          <p:nvPr/>
        </p:nvSpPr>
        <p:spPr>
          <a:xfrm>
            <a:off x="-321972" y="-177416"/>
            <a:ext cx="12846470" cy="7219908"/>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srgbClr val="FFFFFF"/>
              </a:solidFill>
              <a:effectLst/>
              <a:uLnTx/>
              <a:uFillTx/>
              <a:latin typeface="Calibri"/>
              <a:ea typeface="+mn-ea"/>
              <a:cs typeface="+mn-cs"/>
              <a:sym typeface="Helvetica"/>
            </a:endParaRPr>
          </a:p>
        </p:txBody>
      </p:sp>
      <p:sp>
        <p:nvSpPr>
          <p:cNvPr id="2" name="Title 1"/>
          <p:cNvSpPr>
            <a:spLocks noGrp="1"/>
          </p:cNvSpPr>
          <p:nvPr>
            <p:ph type="title"/>
          </p:nvPr>
        </p:nvSpPr>
        <p:spPr>
          <a:xfrm>
            <a:off x="-328247" y="1100277"/>
            <a:ext cx="12846469" cy="875811"/>
          </a:xfrm>
          <a:solidFill>
            <a:srgbClr val="000000">
              <a:alpha val="54902"/>
            </a:srgbClr>
          </a:solidFill>
        </p:spPr>
        <p:txBody>
          <a:bodyPr>
            <a:normAutofit/>
          </a:bodyPr>
          <a:lstStyle/>
          <a:p>
            <a:pPr algn="ctr">
              <a:lnSpc>
                <a:spcPct val="100000"/>
              </a:lnSpc>
              <a:spcBef>
                <a:spcPts val="0"/>
              </a:spcBef>
              <a:defRPr/>
            </a:pPr>
            <a:r>
              <a:rPr lang="en-US" b="1" dirty="0">
                <a:solidFill>
                  <a:srgbClr val="FFFFFF"/>
                </a:solidFill>
                <a:latin typeface="Arial"/>
                <a:ea typeface="+mn-ea"/>
                <a:cs typeface="Arial"/>
              </a:rPr>
              <a:t>Documents: Formatting</a:t>
            </a:r>
          </a:p>
        </p:txBody>
      </p:sp>
      <p:sp>
        <p:nvSpPr>
          <p:cNvPr id="17" name="Content Placeholder 2">
            <a:extLst>
              <a:ext uri="{FF2B5EF4-FFF2-40B4-BE49-F238E27FC236}">
                <a16:creationId xmlns:a16="http://schemas.microsoft.com/office/drawing/2014/main" id="{7447C7F0-4048-CE4F-830B-FB302516A418}"/>
              </a:ext>
            </a:extLst>
          </p:cNvPr>
          <p:cNvSpPr>
            <a:spLocks noGrp="1"/>
          </p:cNvSpPr>
          <p:nvPr>
            <p:ph idx="1"/>
          </p:nvPr>
        </p:nvSpPr>
        <p:spPr>
          <a:xfrm>
            <a:off x="1985686" y="2589464"/>
            <a:ext cx="8218601" cy="2574449"/>
          </a:xfrm>
        </p:spPr>
        <p:txBody>
          <a:bodyPr numCol="2">
            <a:normAutofit fontScale="92500"/>
          </a:bodyPr>
          <a:lstStyle/>
          <a:p>
            <a:pPr>
              <a:lnSpc>
                <a:spcPct val="150000"/>
              </a:lnSpc>
              <a:spcBef>
                <a:spcPct val="0"/>
              </a:spcBef>
              <a:buClr>
                <a:schemeClr val="bg1"/>
              </a:buClr>
            </a:pPr>
            <a:r>
              <a:rPr lang="en-US" sz="3200" dirty="0">
                <a:solidFill>
                  <a:schemeClr val="bg1"/>
                </a:solidFill>
              </a:rPr>
              <a:t>Headings</a:t>
            </a:r>
          </a:p>
          <a:p>
            <a:pPr>
              <a:lnSpc>
                <a:spcPct val="150000"/>
              </a:lnSpc>
              <a:spcBef>
                <a:spcPct val="0"/>
              </a:spcBef>
              <a:buClr>
                <a:schemeClr val="bg1"/>
              </a:buClr>
            </a:pPr>
            <a:r>
              <a:rPr lang="en-US" sz="3200" dirty="0">
                <a:solidFill>
                  <a:schemeClr val="bg1"/>
                </a:solidFill>
              </a:rPr>
              <a:t>Lists</a:t>
            </a:r>
          </a:p>
          <a:p>
            <a:pPr>
              <a:lnSpc>
                <a:spcPct val="150000"/>
              </a:lnSpc>
              <a:spcBef>
                <a:spcPct val="0"/>
              </a:spcBef>
              <a:buClr>
                <a:schemeClr val="bg1"/>
              </a:buClr>
            </a:pPr>
            <a:r>
              <a:rPr lang="en-US" sz="3200" dirty="0">
                <a:solidFill>
                  <a:schemeClr val="bg1"/>
                </a:solidFill>
              </a:rPr>
              <a:t>Hyperlinks</a:t>
            </a:r>
          </a:p>
          <a:p>
            <a:pPr>
              <a:lnSpc>
                <a:spcPct val="150000"/>
              </a:lnSpc>
              <a:spcBef>
                <a:spcPct val="0"/>
              </a:spcBef>
              <a:buClr>
                <a:schemeClr val="bg1"/>
              </a:buClr>
            </a:pPr>
            <a:r>
              <a:rPr lang="en-US" sz="3200" dirty="0">
                <a:solidFill>
                  <a:schemeClr val="bg1"/>
                </a:solidFill>
              </a:rPr>
              <a:t>Tables</a:t>
            </a:r>
          </a:p>
          <a:p>
            <a:pPr>
              <a:lnSpc>
                <a:spcPct val="150000"/>
              </a:lnSpc>
              <a:spcBef>
                <a:spcPct val="0"/>
              </a:spcBef>
              <a:buClr>
                <a:schemeClr val="bg1"/>
              </a:buClr>
            </a:pPr>
            <a:r>
              <a:rPr lang="en-US" sz="3200" dirty="0">
                <a:solidFill>
                  <a:schemeClr val="bg1"/>
                </a:solidFill>
              </a:rPr>
              <a:t>Table of contents</a:t>
            </a:r>
          </a:p>
          <a:p>
            <a:pPr>
              <a:lnSpc>
                <a:spcPct val="150000"/>
              </a:lnSpc>
              <a:spcBef>
                <a:spcPct val="0"/>
              </a:spcBef>
              <a:buClr>
                <a:schemeClr val="bg1"/>
              </a:buClr>
            </a:pPr>
            <a:r>
              <a:rPr lang="en-US" sz="3200" dirty="0">
                <a:solidFill>
                  <a:schemeClr val="bg1"/>
                </a:solidFill>
              </a:rPr>
              <a:t>Footnotes and Endnotes</a:t>
            </a:r>
          </a:p>
        </p:txBody>
      </p:sp>
      <p:pic>
        <p:nvPicPr>
          <p:cNvPr id="31" name="image6.png" descr="N Y C Mayor's Office for People with Disabilities logo">
            <a:extLst>
              <a:ext uri="{FF2B5EF4-FFF2-40B4-BE49-F238E27FC236}">
                <a16:creationId xmlns:a16="http://schemas.microsoft.com/office/drawing/2014/main" id="{81C6E875-8430-9547-9978-6E1DEF963D6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57860" y="368681"/>
            <a:ext cx="2286000" cy="396513"/>
          </a:xfrm>
          <a:prstGeom prst="rect">
            <a:avLst/>
          </a:prstGeom>
          <a:ln w="12700" cap="flat">
            <a:noFill/>
            <a:miter lim="400000"/>
          </a:ln>
          <a:effectLst/>
        </p:spPr>
      </p:pic>
      <p:sp>
        <p:nvSpPr>
          <p:cNvPr id="22" name="Shape 50">
            <a:extLst>
              <a:ext uri="{FF2B5EF4-FFF2-40B4-BE49-F238E27FC236}">
                <a16:creationId xmlns:a16="http://schemas.microsoft.com/office/drawing/2014/main" id="{1FD609ED-F19E-EC4B-A6A4-8566BCE45E59}"/>
              </a:ext>
              <a:ext uri="{C183D7F6-B498-43B3-948B-1728B52AA6E4}">
                <adec:decorative xmlns:adec="http://schemas.microsoft.com/office/drawing/2017/decorative" val="0"/>
              </a:ext>
            </a:extLst>
          </p:cNvPr>
          <p:cNvSpPr txBox="1"/>
          <p:nvPr/>
        </p:nvSpPr>
        <p:spPr>
          <a:xfrm>
            <a:off x="9959232" y="6172511"/>
            <a:ext cx="199990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18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Arial"/>
                <a:sym typeface="Arial"/>
              </a:rPr>
              <a:t>NYC.gov/disability</a:t>
            </a:r>
            <a:endParaRPr kumimoji="0" sz="1800" b="0" i="0" u="none" strike="noStrike" kern="1200" cap="none" spc="0" normalizeH="0" baseline="0" noProof="0" dirty="0">
              <a:ln>
                <a:noFill/>
              </a:ln>
              <a:solidFill>
                <a:prstClr val="white"/>
              </a:solidFill>
              <a:effectLst/>
              <a:uLnTx/>
              <a:uFillTx/>
              <a:latin typeface="Arial"/>
              <a:cs typeface="Arial"/>
              <a:sym typeface="Arial"/>
            </a:endParaRPr>
          </a:p>
        </p:txBody>
      </p:sp>
      <p:pic>
        <p:nvPicPr>
          <p:cNvPr id="23" name="Picture 22" descr="Twitter logo">
            <a:extLst>
              <a:ext uri="{FF2B5EF4-FFF2-40B4-BE49-F238E27FC236}">
                <a16:creationId xmlns:a16="http://schemas.microsoft.com/office/drawing/2014/main" id="{11D5D29B-D820-2240-9637-76637212FF65}"/>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967" y="6215081"/>
            <a:ext cx="447115" cy="363502"/>
          </a:xfrm>
          <a:prstGeom prst="rect">
            <a:avLst/>
          </a:prstGeom>
        </p:spPr>
      </p:pic>
      <p:sp>
        <p:nvSpPr>
          <p:cNvPr id="12" name="Shape 52">
            <a:extLst>
              <a:ext uri="{FF2B5EF4-FFF2-40B4-BE49-F238E27FC236}">
                <a16:creationId xmlns:a16="http://schemas.microsoft.com/office/drawing/2014/main" id="{F97131C8-06AA-2C4D-BE60-9CDD34F2766D}"/>
              </a:ext>
              <a:ext uri="{C183D7F6-B498-43B3-948B-1728B52AA6E4}">
                <adec:decorative xmlns:adec="http://schemas.microsoft.com/office/drawing/2017/decorative" val="0"/>
              </a:ext>
            </a:extLst>
          </p:cNvPr>
          <p:cNvSpPr/>
          <p:nvPr/>
        </p:nvSpPr>
        <p:spPr>
          <a:xfrm>
            <a:off x="669289" y="6172511"/>
            <a:ext cx="206438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Avenir Book"/>
                <a:cs typeface="Arial"/>
              </a:rPr>
              <a:t>@NYCDisabilities</a:t>
            </a:r>
          </a:p>
        </p:txBody>
      </p:sp>
      <p:grpSp>
        <p:nvGrpSpPr>
          <p:cNvPr id="24" name="Group 23" descr="Collection of accessibility icons">
            <a:extLst>
              <a:ext uri="{C183D7F6-B498-43B3-948B-1728B52AA6E4}">
                <adec:decorative xmlns:adec="http://schemas.microsoft.com/office/drawing/2017/decorative" val="0"/>
              </a:ext>
            </a:extLst>
          </p:cNvPr>
          <p:cNvGrpSpPr/>
          <p:nvPr/>
        </p:nvGrpSpPr>
        <p:grpSpPr>
          <a:xfrm>
            <a:off x="8682338" y="164804"/>
            <a:ext cx="3200401" cy="662009"/>
            <a:chOff x="8682330" y="164800"/>
            <a:chExt cx="3200401" cy="662009"/>
          </a:xfrm>
        </p:grpSpPr>
        <p:pic>
          <p:nvPicPr>
            <p:cNvPr id="25" name="image1.png">
              <a:extLst>
                <a:ext uri="{FF2B5EF4-FFF2-40B4-BE49-F238E27FC236}">
                  <a16:creationId xmlns:a16="http://schemas.microsoft.com/office/drawing/2014/main" id="{85FC182E-35CD-D746-8CEE-EDCB114BE294}"/>
                </a:ext>
              </a:extLst>
            </p:cNvPr>
            <p:cNvPicPr/>
            <p:nvPr/>
          </p:nvPicPr>
          <p:blipFill>
            <a:blip r:embed="rId5"/>
            <a:stretch>
              <a:fillRect/>
            </a:stretch>
          </p:blipFill>
          <p:spPr>
            <a:xfrm>
              <a:off x="9328318" y="168462"/>
              <a:ext cx="647458" cy="647463"/>
            </a:xfrm>
            <a:prstGeom prst="rect">
              <a:avLst/>
            </a:prstGeom>
            <a:ln w="12700" cap="flat">
              <a:noFill/>
              <a:miter lim="400000"/>
            </a:ln>
            <a:effectLst/>
          </p:spPr>
        </p:pic>
        <p:pic>
          <p:nvPicPr>
            <p:cNvPr id="26" name="image2.png">
              <a:extLst>
                <a:ext uri="{FF2B5EF4-FFF2-40B4-BE49-F238E27FC236}">
                  <a16:creationId xmlns:a16="http://schemas.microsoft.com/office/drawing/2014/main" id="{8A1660F7-DF17-9340-BD5A-386C660BFDD5}"/>
                </a:ext>
              </a:extLst>
            </p:cNvPr>
            <p:cNvPicPr/>
            <p:nvPr/>
          </p:nvPicPr>
          <p:blipFill>
            <a:blip r:embed="rId6"/>
            <a:stretch>
              <a:fillRect/>
            </a:stretch>
          </p:blipFill>
          <p:spPr>
            <a:xfrm>
              <a:off x="10601646" y="167576"/>
              <a:ext cx="649229" cy="649235"/>
            </a:xfrm>
            <a:prstGeom prst="rect">
              <a:avLst/>
            </a:prstGeom>
            <a:ln w="12700" cap="flat">
              <a:noFill/>
              <a:miter lim="400000"/>
            </a:ln>
            <a:effectLst/>
          </p:spPr>
        </p:pic>
        <p:pic>
          <p:nvPicPr>
            <p:cNvPr id="27" name="image3.png">
              <a:extLst>
                <a:ext uri="{FF2B5EF4-FFF2-40B4-BE49-F238E27FC236}">
                  <a16:creationId xmlns:a16="http://schemas.microsoft.com/office/drawing/2014/main" id="{1F221A75-13E2-0D4D-A7A2-915DF1DCE003}"/>
                </a:ext>
              </a:extLst>
            </p:cNvPr>
            <p:cNvPicPr/>
            <p:nvPr/>
          </p:nvPicPr>
          <p:blipFill>
            <a:blip r:embed="rId7"/>
            <a:stretch>
              <a:fillRect/>
            </a:stretch>
          </p:blipFill>
          <p:spPr>
            <a:xfrm>
              <a:off x="8685051" y="168462"/>
              <a:ext cx="647457" cy="647463"/>
            </a:xfrm>
            <a:prstGeom prst="rect">
              <a:avLst/>
            </a:prstGeom>
            <a:ln w="12700" cap="flat">
              <a:noFill/>
              <a:miter lim="400000"/>
            </a:ln>
            <a:effectLst/>
          </p:spPr>
        </p:pic>
        <p:pic>
          <p:nvPicPr>
            <p:cNvPr id="28" name="image4.png">
              <a:extLst>
                <a:ext uri="{FF2B5EF4-FFF2-40B4-BE49-F238E27FC236}">
                  <a16:creationId xmlns:a16="http://schemas.microsoft.com/office/drawing/2014/main" id="{1E5252FE-6F1E-0042-AB2D-4AC09D94497D}"/>
                </a:ext>
              </a:extLst>
            </p:cNvPr>
            <p:cNvPicPr/>
            <p:nvPr/>
          </p:nvPicPr>
          <p:blipFill>
            <a:blip r:embed="rId8"/>
            <a:stretch>
              <a:fillRect/>
            </a:stretch>
          </p:blipFill>
          <p:spPr>
            <a:xfrm>
              <a:off x="11232552" y="171188"/>
              <a:ext cx="649229" cy="649235"/>
            </a:xfrm>
            <a:prstGeom prst="rect">
              <a:avLst/>
            </a:prstGeom>
            <a:ln w="12700" cap="flat">
              <a:noFill/>
              <a:miter lim="400000"/>
            </a:ln>
            <a:effectLst/>
          </p:spPr>
        </p:pic>
        <p:pic>
          <p:nvPicPr>
            <p:cNvPr id="29" name="image5.png">
              <a:extLst>
                <a:ext uri="{FF2B5EF4-FFF2-40B4-BE49-F238E27FC236}">
                  <a16:creationId xmlns:a16="http://schemas.microsoft.com/office/drawing/2014/main" id="{8F2BC955-9574-5842-ABF3-7E2FA8D61A3A}"/>
                </a:ext>
              </a:extLst>
            </p:cNvPr>
            <p:cNvPicPr/>
            <p:nvPr/>
          </p:nvPicPr>
          <p:blipFill>
            <a:blip r:embed="rId9"/>
            <a:stretch>
              <a:fillRect/>
            </a:stretch>
          </p:blipFill>
          <p:spPr>
            <a:xfrm>
              <a:off x="9959224" y="168462"/>
              <a:ext cx="647458" cy="647463"/>
            </a:xfrm>
            <a:prstGeom prst="rect">
              <a:avLst/>
            </a:prstGeom>
            <a:ln w="12700" cap="flat">
              <a:noFill/>
              <a:miter lim="400000"/>
            </a:ln>
            <a:effectLst/>
          </p:spPr>
        </p:pic>
        <p:sp>
          <p:nvSpPr>
            <p:cNvPr id="30" name="Shape 75">
              <a:extLst>
                <a:ext uri="{FF2B5EF4-FFF2-40B4-BE49-F238E27FC236}">
                  <a16:creationId xmlns:a16="http://schemas.microsoft.com/office/drawing/2014/main" id="{8A7FD337-5E80-CC42-B23F-99E3946BCAB3}"/>
                </a:ext>
              </a:extLst>
            </p:cNvPr>
            <p:cNvSpPr/>
            <p:nvPr/>
          </p:nvSpPr>
          <p:spPr>
            <a:xfrm>
              <a:off x="8682330" y="164800"/>
              <a:ext cx="3200401" cy="662009"/>
            </a:xfrm>
            <a:prstGeom prst="rect">
              <a:avLst/>
            </a:prstGeom>
            <a:noFill/>
            <a:ln w="508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prstClr val="black"/>
                </a:solidFill>
                <a:effectLst/>
                <a:uLnTx/>
                <a:uFillTx/>
                <a:latin typeface="Calibri"/>
                <a:ea typeface="+mn-ea"/>
                <a:cs typeface="+mn-cs"/>
                <a:sym typeface="Helvetica"/>
              </a:endParaRPr>
            </a:p>
          </p:txBody>
        </p:sp>
      </p:grpSp>
    </p:spTree>
    <p:extLst>
      <p:ext uri="{BB962C8B-B14F-4D97-AF65-F5344CB8AC3E}">
        <p14:creationId xmlns:p14="http://schemas.microsoft.com/office/powerpoint/2010/main" val="1363192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66" descr="*">
            <a:extLst>
              <a:ext uri="{FF2B5EF4-FFF2-40B4-BE49-F238E27FC236}">
                <a16:creationId xmlns:a16="http://schemas.microsoft.com/office/drawing/2014/main" id="{15328D19-AD82-3F44-BAE6-BAEDCE1D8CA6}"/>
              </a:ext>
            </a:extLst>
          </p:cNvPr>
          <p:cNvSpPr/>
          <p:nvPr/>
        </p:nvSpPr>
        <p:spPr>
          <a:xfrm>
            <a:off x="-321972" y="-177416"/>
            <a:ext cx="12846470" cy="7219908"/>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srgbClr val="FFFFFF"/>
              </a:solidFill>
              <a:effectLst/>
              <a:uLnTx/>
              <a:uFillTx/>
              <a:latin typeface="Calibri"/>
              <a:ea typeface="+mn-ea"/>
              <a:cs typeface="+mn-cs"/>
              <a:sym typeface="Helvetica"/>
            </a:endParaRPr>
          </a:p>
        </p:txBody>
      </p:sp>
      <p:sp>
        <p:nvSpPr>
          <p:cNvPr id="2" name="Title 1"/>
          <p:cNvSpPr>
            <a:spLocks noGrp="1"/>
          </p:cNvSpPr>
          <p:nvPr>
            <p:ph type="title"/>
          </p:nvPr>
        </p:nvSpPr>
        <p:spPr>
          <a:xfrm>
            <a:off x="-328246" y="1100277"/>
            <a:ext cx="12520246" cy="875811"/>
          </a:xfrm>
          <a:solidFill>
            <a:srgbClr val="000000">
              <a:alpha val="54902"/>
            </a:srgbClr>
          </a:solidFill>
        </p:spPr>
        <p:txBody>
          <a:bodyPr>
            <a:normAutofit/>
          </a:bodyPr>
          <a:lstStyle/>
          <a:p>
            <a:pPr algn="ctr">
              <a:lnSpc>
                <a:spcPct val="100000"/>
              </a:lnSpc>
              <a:spcBef>
                <a:spcPts val="0"/>
              </a:spcBef>
              <a:defRPr/>
            </a:pPr>
            <a:r>
              <a:rPr lang="en-US" b="1" dirty="0">
                <a:solidFill>
                  <a:srgbClr val="FFFFFF"/>
                </a:solidFill>
                <a:latin typeface="Arial"/>
                <a:ea typeface="+mn-ea"/>
                <a:cs typeface="Arial"/>
              </a:rPr>
              <a:t>Documents: Formatting Headings</a:t>
            </a:r>
          </a:p>
        </p:txBody>
      </p:sp>
      <p:sp>
        <p:nvSpPr>
          <p:cNvPr id="17" name="Content Placeholder 2">
            <a:extLst>
              <a:ext uri="{FF2B5EF4-FFF2-40B4-BE49-F238E27FC236}">
                <a16:creationId xmlns:a16="http://schemas.microsoft.com/office/drawing/2014/main" id="{7447C7F0-4048-CE4F-830B-FB302516A418}"/>
              </a:ext>
            </a:extLst>
          </p:cNvPr>
          <p:cNvSpPr>
            <a:spLocks noGrp="1"/>
          </p:cNvSpPr>
          <p:nvPr>
            <p:ph idx="1"/>
          </p:nvPr>
        </p:nvSpPr>
        <p:spPr>
          <a:xfrm>
            <a:off x="1990752" y="2132550"/>
            <a:ext cx="8210496" cy="3871994"/>
          </a:xfrm>
        </p:spPr>
        <p:txBody>
          <a:bodyPr>
            <a:normAutofit fontScale="47500" lnSpcReduction="20000"/>
          </a:bodyPr>
          <a:lstStyle/>
          <a:p>
            <a:pPr>
              <a:lnSpc>
                <a:spcPct val="170000"/>
              </a:lnSpc>
              <a:spcBef>
                <a:spcPct val="0"/>
              </a:spcBef>
              <a:buClr>
                <a:schemeClr val="bg1"/>
              </a:buClr>
            </a:pPr>
            <a:r>
              <a:rPr lang="en-US" sz="5000" dirty="0">
                <a:solidFill>
                  <a:schemeClr val="bg1"/>
                </a:solidFill>
              </a:rPr>
              <a:t>Use built-in styles because they are accessible</a:t>
            </a:r>
          </a:p>
          <a:p>
            <a:pPr lvl="1">
              <a:lnSpc>
                <a:spcPct val="170000"/>
              </a:lnSpc>
              <a:spcBef>
                <a:spcPct val="0"/>
              </a:spcBef>
              <a:buClr>
                <a:schemeClr val="bg1"/>
              </a:buClr>
            </a:pPr>
            <a:r>
              <a:rPr lang="en-US" sz="4600" dirty="0">
                <a:solidFill>
                  <a:schemeClr val="bg1"/>
                </a:solidFill>
              </a:rPr>
              <a:t>Select the text that you want to format as a heading</a:t>
            </a:r>
          </a:p>
          <a:p>
            <a:pPr lvl="1">
              <a:lnSpc>
                <a:spcPct val="170000"/>
              </a:lnSpc>
              <a:spcBef>
                <a:spcPct val="0"/>
              </a:spcBef>
              <a:buClr>
                <a:schemeClr val="bg1"/>
              </a:buClr>
            </a:pPr>
            <a:r>
              <a:rPr lang="en-US" sz="4600" dirty="0">
                <a:solidFill>
                  <a:schemeClr val="bg1"/>
                </a:solidFill>
              </a:rPr>
              <a:t>In the “Home” tab navigate to the “Styles” pane</a:t>
            </a:r>
          </a:p>
          <a:p>
            <a:pPr lvl="1">
              <a:lnSpc>
                <a:spcPct val="170000"/>
              </a:lnSpc>
              <a:spcBef>
                <a:spcPct val="0"/>
              </a:spcBef>
              <a:buClr>
                <a:schemeClr val="bg1"/>
              </a:buClr>
            </a:pPr>
            <a:r>
              <a:rPr lang="en-US" sz="4600" dirty="0">
                <a:solidFill>
                  <a:schemeClr val="bg1"/>
                </a:solidFill>
              </a:rPr>
              <a:t>Choose an appropriate heading style</a:t>
            </a:r>
          </a:p>
          <a:p>
            <a:pPr lvl="1">
              <a:lnSpc>
                <a:spcPct val="170000"/>
              </a:lnSpc>
              <a:spcBef>
                <a:spcPct val="0"/>
              </a:spcBef>
              <a:buClr>
                <a:schemeClr val="bg1"/>
              </a:buClr>
            </a:pPr>
            <a:r>
              <a:rPr lang="en-US" sz="4600" dirty="0">
                <a:solidFill>
                  <a:schemeClr val="bg1"/>
                </a:solidFill>
              </a:rPr>
              <a:t>Keyboard shortcut: Control, shift and S</a:t>
            </a:r>
          </a:p>
          <a:p>
            <a:pPr marL="0" indent="0">
              <a:lnSpc>
                <a:spcPct val="170000"/>
              </a:lnSpc>
              <a:spcBef>
                <a:spcPct val="0"/>
              </a:spcBef>
              <a:buClr>
                <a:schemeClr val="bg1"/>
              </a:buClr>
              <a:buNone/>
            </a:pPr>
            <a:r>
              <a:rPr lang="en-US" sz="5000" b="1" dirty="0">
                <a:solidFill>
                  <a:schemeClr val="bg1"/>
                </a:solidFill>
              </a:rPr>
              <a:t>Note: </a:t>
            </a:r>
            <a:r>
              <a:rPr lang="en-US" sz="5000" dirty="0">
                <a:solidFill>
                  <a:schemeClr val="bg1"/>
                </a:solidFill>
              </a:rPr>
              <a:t>Making the Font bold and increasing the font size is not an accessible way of creating a heading</a:t>
            </a:r>
          </a:p>
        </p:txBody>
      </p:sp>
      <p:pic>
        <p:nvPicPr>
          <p:cNvPr id="31" name="image6.png" descr="N Y C Mayor's Office for People with Disabilities logo">
            <a:extLst>
              <a:ext uri="{FF2B5EF4-FFF2-40B4-BE49-F238E27FC236}">
                <a16:creationId xmlns:a16="http://schemas.microsoft.com/office/drawing/2014/main" id="{81C6E875-8430-9547-9978-6E1DEF963D6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57860" y="368681"/>
            <a:ext cx="2286000" cy="396513"/>
          </a:xfrm>
          <a:prstGeom prst="rect">
            <a:avLst/>
          </a:prstGeom>
          <a:ln w="12700" cap="flat">
            <a:noFill/>
            <a:miter lim="400000"/>
          </a:ln>
          <a:effectLst/>
        </p:spPr>
      </p:pic>
      <p:sp>
        <p:nvSpPr>
          <p:cNvPr id="22" name="Shape 50">
            <a:extLst>
              <a:ext uri="{FF2B5EF4-FFF2-40B4-BE49-F238E27FC236}">
                <a16:creationId xmlns:a16="http://schemas.microsoft.com/office/drawing/2014/main" id="{1FD609ED-F19E-EC4B-A6A4-8566BCE45E59}"/>
              </a:ext>
              <a:ext uri="{C183D7F6-B498-43B3-948B-1728B52AA6E4}">
                <adec:decorative xmlns:adec="http://schemas.microsoft.com/office/drawing/2017/decorative" val="0"/>
              </a:ext>
            </a:extLst>
          </p:cNvPr>
          <p:cNvSpPr txBox="1"/>
          <p:nvPr/>
        </p:nvSpPr>
        <p:spPr>
          <a:xfrm>
            <a:off x="9959232" y="6172511"/>
            <a:ext cx="199990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18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Arial"/>
                <a:sym typeface="Arial"/>
              </a:rPr>
              <a:t>NYC.gov/disability</a:t>
            </a:r>
            <a:endParaRPr kumimoji="0" sz="1800" b="0" i="0" u="none" strike="noStrike" kern="1200" cap="none" spc="0" normalizeH="0" baseline="0" noProof="0" dirty="0">
              <a:ln>
                <a:noFill/>
              </a:ln>
              <a:solidFill>
                <a:prstClr val="white"/>
              </a:solidFill>
              <a:effectLst/>
              <a:uLnTx/>
              <a:uFillTx/>
              <a:latin typeface="Arial"/>
              <a:cs typeface="Arial"/>
              <a:sym typeface="Arial"/>
            </a:endParaRPr>
          </a:p>
        </p:txBody>
      </p:sp>
      <p:pic>
        <p:nvPicPr>
          <p:cNvPr id="23" name="Picture 22" descr="Twitter logo">
            <a:extLst>
              <a:ext uri="{FF2B5EF4-FFF2-40B4-BE49-F238E27FC236}">
                <a16:creationId xmlns:a16="http://schemas.microsoft.com/office/drawing/2014/main" id="{11D5D29B-D820-2240-9637-76637212FF65}"/>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967" y="6215081"/>
            <a:ext cx="447115" cy="363502"/>
          </a:xfrm>
          <a:prstGeom prst="rect">
            <a:avLst/>
          </a:prstGeom>
        </p:spPr>
      </p:pic>
      <p:sp>
        <p:nvSpPr>
          <p:cNvPr id="12" name="Shape 52">
            <a:extLst>
              <a:ext uri="{FF2B5EF4-FFF2-40B4-BE49-F238E27FC236}">
                <a16:creationId xmlns:a16="http://schemas.microsoft.com/office/drawing/2014/main" id="{F97131C8-06AA-2C4D-BE60-9CDD34F2766D}"/>
              </a:ext>
              <a:ext uri="{C183D7F6-B498-43B3-948B-1728B52AA6E4}">
                <adec:decorative xmlns:adec="http://schemas.microsoft.com/office/drawing/2017/decorative" val="0"/>
              </a:ext>
            </a:extLst>
          </p:cNvPr>
          <p:cNvSpPr/>
          <p:nvPr/>
        </p:nvSpPr>
        <p:spPr>
          <a:xfrm>
            <a:off x="669289" y="6172511"/>
            <a:ext cx="206438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Avenir Book"/>
                <a:cs typeface="Arial"/>
              </a:rPr>
              <a:t>@NYCDisabilities</a:t>
            </a:r>
          </a:p>
        </p:txBody>
      </p:sp>
      <p:grpSp>
        <p:nvGrpSpPr>
          <p:cNvPr id="24" name="Group 23" descr="Collection of accessibility icons">
            <a:extLst>
              <a:ext uri="{C183D7F6-B498-43B3-948B-1728B52AA6E4}">
                <adec:decorative xmlns:adec="http://schemas.microsoft.com/office/drawing/2017/decorative" val="0"/>
              </a:ext>
            </a:extLst>
          </p:cNvPr>
          <p:cNvGrpSpPr/>
          <p:nvPr/>
        </p:nvGrpSpPr>
        <p:grpSpPr>
          <a:xfrm>
            <a:off x="8682338" y="164804"/>
            <a:ext cx="3200401" cy="662009"/>
            <a:chOff x="8682330" y="164800"/>
            <a:chExt cx="3200401" cy="662009"/>
          </a:xfrm>
        </p:grpSpPr>
        <p:pic>
          <p:nvPicPr>
            <p:cNvPr id="25" name="image1.png">
              <a:extLst>
                <a:ext uri="{FF2B5EF4-FFF2-40B4-BE49-F238E27FC236}">
                  <a16:creationId xmlns:a16="http://schemas.microsoft.com/office/drawing/2014/main" id="{85FC182E-35CD-D746-8CEE-EDCB114BE294}"/>
                </a:ext>
              </a:extLst>
            </p:cNvPr>
            <p:cNvPicPr/>
            <p:nvPr/>
          </p:nvPicPr>
          <p:blipFill>
            <a:blip r:embed="rId5"/>
            <a:stretch>
              <a:fillRect/>
            </a:stretch>
          </p:blipFill>
          <p:spPr>
            <a:xfrm>
              <a:off x="9328318" y="168462"/>
              <a:ext cx="647458" cy="647463"/>
            </a:xfrm>
            <a:prstGeom prst="rect">
              <a:avLst/>
            </a:prstGeom>
            <a:ln w="12700" cap="flat">
              <a:noFill/>
              <a:miter lim="400000"/>
            </a:ln>
            <a:effectLst/>
          </p:spPr>
        </p:pic>
        <p:pic>
          <p:nvPicPr>
            <p:cNvPr id="26" name="image2.png">
              <a:extLst>
                <a:ext uri="{FF2B5EF4-FFF2-40B4-BE49-F238E27FC236}">
                  <a16:creationId xmlns:a16="http://schemas.microsoft.com/office/drawing/2014/main" id="{8A1660F7-DF17-9340-BD5A-386C660BFDD5}"/>
                </a:ext>
              </a:extLst>
            </p:cNvPr>
            <p:cNvPicPr/>
            <p:nvPr/>
          </p:nvPicPr>
          <p:blipFill>
            <a:blip r:embed="rId6"/>
            <a:stretch>
              <a:fillRect/>
            </a:stretch>
          </p:blipFill>
          <p:spPr>
            <a:xfrm>
              <a:off x="10601646" y="167576"/>
              <a:ext cx="649229" cy="649235"/>
            </a:xfrm>
            <a:prstGeom prst="rect">
              <a:avLst/>
            </a:prstGeom>
            <a:ln w="12700" cap="flat">
              <a:noFill/>
              <a:miter lim="400000"/>
            </a:ln>
            <a:effectLst/>
          </p:spPr>
        </p:pic>
        <p:pic>
          <p:nvPicPr>
            <p:cNvPr id="27" name="image3.png">
              <a:extLst>
                <a:ext uri="{FF2B5EF4-FFF2-40B4-BE49-F238E27FC236}">
                  <a16:creationId xmlns:a16="http://schemas.microsoft.com/office/drawing/2014/main" id="{1F221A75-13E2-0D4D-A7A2-915DF1DCE003}"/>
                </a:ext>
              </a:extLst>
            </p:cNvPr>
            <p:cNvPicPr/>
            <p:nvPr/>
          </p:nvPicPr>
          <p:blipFill>
            <a:blip r:embed="rId7"/>
            <a:stretch>
              <a:fillRect/>
            </a:stretch>
          </p:blipFill>
          <p:spPr>
            <a:xfrm>
              <a:off x="8685051" y="168462"/>
              <a:ext cx="647457" cy="647463"/>
            </a:xfrm>
            <a:prstGeom prst="rect">
              <a:avLst/>
            </a:prstGeom>
            <a:ln w="12700" cap="flat">
              <a:noFill/>
              <a:miter lim="400000"/>
            </a:ln>
            <a:effectLst/>
          </p:spPr>
        </p:pic>
        <p:pic>
          <p:nvPicPr>
            <p:cNvPr id="28" name="image4.png">
              <a:extLst>
                <a:ext uri="{FF2B5EF4-FFF2-40B4-BE49-F238E27FC236}">
                  <a16:creationId xmlns:a16="http://schemas.microsoft.com/office/drawing/2014/main" id="{1E5252FE-6F1E-0042-AB2D-4AC09D94497D}"/>
                </a:ext>
              </a:extLst>
            </p:cNvPr>
            <p:cNvPicPr/>
            <p:nvPr/>
          </p:nvPicPr>
          <p:blipFill>
            <a:blip r:embed="rId8"/>
            <a:stretch>
              <a:fillRect/>
            </a:stretch>
          </p:blipFill>
          <p:spPr>
            <a:xfrm>
              <a:off x="11232552" y="171188"/>
              <a:ext cx="649229" cy="649235"/>
            </a:xfrm>
            <a:prstGeom prst="rect">
              <a:avLst/>
            </a:prstGeom>
            <a:ln w="12700" cap="flat">
              <a:noFill/>
              <a:miter lim="400000"/>
            </a:ln>
            <a:effectLst/>
          </p:spPr>
        </p:pic>
        <p:pic>
          <p:nvPicPr>
            <p:cNvPr id="29" name="image5.png">
              <a:extLst>
                <a:ext uri="{FF2B5EF4-FFF2-40B4-BE49-F238E27FC236}">
                  <a16:creationId xmlns:a16="http://schemas.microsoft.com/office/drawing/2014/main" id="{8F2BC955-9574-5842-ABF3-7E2FA8D61A3A}"/>
                </a:ext>
              </a:extLst>
            </p:cNvPr>
            <p:cNvPicPr/>
            <p:nvPr/>
          </p:nvPicPr>
          <p:blipFill>
            <a:blip r:embed="rId9"/>
            <a:stretch>
              <a:fillRect/>
            </a:stretch>
          </p:blipFill>
          <p:spPr>
            <a:xfrm>
              <a:off x="9959224" y="168462"/>
              <a:ext cx="647458" cy="647463"/>
            </a:xfrm>
            <a:prstGeom prst="rect">
              <a:avLst/>
            </a:prstGeom>
            <a:ln w="12700" cap="flat">
              <a:noFill/>
              <a:miter lim="400000"/>
            </a:ln>
            <a:effectLst/>
          </p:spPr>
        </p:pic>
        <p:sp>
          <p:nvSpPr>
            <p:cNvPr id="30" name="Shape 75">
              <a:extLst>
                <a:ext uri="{FF2B5EF4-FFF2-40B4-BE49-F238E27FC236}">
                  <a16:creationId xmlns:a16="http://schemas.microsoft.com/office/drawing/2014/main" id="{8A7FD337-5E80-CC42-B23F-99E3946BCAB3}"/>
                </a:ext>
              </a:extLst>
            </p:cNvPr>
            <p:cNvSpPr/>
            <p:nvPr/>
          </p:nvSpPr>
          <p:spPr>
            <a:xfrm>
              <a:off x="8682330" y="164800"/>
              <a:ext cx="3200401" cy="662009"/>
            </a:xfrm>
            <a:prstGeom prst="rect">
              <a:avLst/>
            </a:prstGeom>
            <a:noFill/>
            <a:ln w="508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prstClr val="black"/>
                </a:solidFill>
                <a:effectLst/>
                <a:uLnTx/>
                <a:uFillTx/>
                <a:latin typeface="Calibri"/>
                <a:ea typeface="+mn-ea"/>
                <a:cs typeface="+mn-cs"/>
                <a:sym typeface="Helvetica"/>
              </a:endParaRPr>
            </a:p>
          </p:txBody>
        </p:sp>
      </p:grpSp>
    </p:spTree>
    <p:extLst>
      <p:ext uri="{BB962C8B-B14F-4D97-AF65-F5344CB8AC3E}">
        <p14:creationId xmlns:p14="http://schemas.microsoft.com/office/powerpoint/2010/main" val="985339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66" descr="*">
            <a:extLst>
              <a:ext uri="{FF2B5EF4-FFF2-40B4-BE49-F238E27FC236}">
                <a16:creationId xmlns:a16="http://schemas.microsoft.com/office/drawing/2014/main" id="{15328D19-AD82-3F44-BAE6-BAEDCE1D8CA6}"/>
              </a:ext>
            </a:extLst>
          </p:cNvPr>
          <p:cNvSpPr/>
          <p:nvPr/>
        </p:nvSpPr>
        <p:spPr>
          <a:xfrm>
            <a:off x="-321972" y="-177416"/>
            <a:ext cx="12846470" cy="7219908"/>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srgbClr val="FFFFFF"/>
              </a:solidFill>
              <a:effectLst/>
              <a:uLnTx/>
              <a:uFillTx/>
              <a:latin typeface="Calibri"/>
              <a:ea typeface="+mn-ea"/>
              <a:cs typeface="+mn-cs"/>
              <a:sym typeface="Helvetica"/>
            </a:endParaRPr>
          </a:p>
        </p:txBody>
      </p:sp>
      <p:sp>
        <p:nvSpPr>
          <p:cNvPr id="2" name="Title 1"/>
          <p:cNvSpPr>
            <a:spLocks noGrp="1"/>
          </p:cNvSpPr>
          <p:nvPr>
            <p:ph type="title"/>
          </p:nvPr>
        </p:nvSpPr>
        <p:spPr>
          <a:xfrm>
            <a:off x="-328246" y="1100277"/>
            <a:ext cx="12520246" cy="875811"/>
          </a:xfrm>
          <a:solidFill>
            <a:srgbClr val="000000">
              <a:alpha val="54902"/>
            </a:srgbClr>
          </a:solidFill>
        </p:spPr>
        <p:txBody>
          <a:bodyPr>
            <a:normAutofit/>
          </a:bodyPr>
          <a:lstStyle/>
          <a:p>
            <a:pPr algn="ctr">
              <a:lnSpc>
                <a:spcPct val="100000"/>
              </a:lnSpc>
              <a:spcBef>
                <a:spcPts val="0"/>
              </a:spcBef>
              <a:defRPr/>
            </a:pPr>
            <a:r>
              <a:rPr lang="en-US" b="1" dirty="0">
                <a:solidFill>
                  <a:srgbClr val="FFFFFF"/>
                </a:solidFill>
                <a:latin typeface="Arial"/>
                <a:ea typeface="+mn-ea"/>
                <a:cs typeface="Arial"/>
              </a:rPr>
              <a:t>Documents: Heading Structures</a:t>
            </a:r>
          </a:p>
        </p:txBody>
      </p:sp>
      <p:sp>
        <p:nvSpPr>
          <p:cNvPr id="17" name="Content Placeholder 2">
            <a:extLst>
              <a:ext uri="{FF2B5EF4-FFF2-40B4-BE49-F238E27FC236}">
                <a16:creationId xmlns:a16="http://schemas.microsoft.com/office/drawing/2014/main" id="{7447C7F0-4048-CE4F-830B-FB302516A418}"/>
              </a:ext>
            </a:extLst>
          </p:cNvPr>
          <p:cNvSpPr>
            <a:spLocks noGrp="1"/>
          </p:cNvSpPr>
          <p:nvPr>
            <p:ph idx="1"/>
          </p:nvPr>
        </p:nvSpPr>
        <p:spPr>
          <a:xfrm>
            <a:off x="573918" y="2255938"/>
            <a:ext cx="10676965" cy="3679491"/>
          </a:xfrm>
        </p:spPr>
        <p:txBody>
          <a:bodyPr>
            <a:normAutofit fontScale="77500" lnSpcReduction="20000"/>
          </a:bodyPr>
          <a:lstStyle/>
          <a:p>
            <a:pPr>
              <a:lnSpc>
                <a:spcPct val="150000"/>
              </a:lnSpc>
              <a:spcBef>
                <a:spcPct val="0"/>
              </a:spcBef>
              <a:buClr>
                <a:schemeClr val="bg1"/>
              </a:buClr>
            </a:pPr>
            <a:r>
              <a:rPr lang="en-US" sz="2400" dirty="0">
                <a:solidFill>
                  <a:schemeClr val="bg1"/>
                </a:solidFill>
              </a:rPr>
              <a:t>To enhance navigation for assistive technology users it is important to use the correct heading levels</a:t>
            </a:r>
          </a:p>
          <a:p>
            <a:pPr>
              <a:lnSpc>
                <a:spcPct val="150000"/>
              </a:lnSpc>
              <a:spcBef>
                <a:spcPct val="0"/>
              </a:spcBef>
              <a:buClr>
                <a:schemeClr val="bg1"/>
              </a:buClr>
            </a:pPr>
            <a:r>
              <a:rPr lang="en-US" sz="2400" b="1" dirty="0">
                <a:solidFill>
                  <a:schemeClr val="bg1"/>
                </a:solidFill>
              </a:rPr>
              <a:t>Heading level 1</a:t>
            </a:r>
            <a:r>
              <a:rPr lang="en-US" sz="2400" dirty="0">
                <a:solidFill>
                  <a:schemeClr val="bg1"/>
                </a:solidFill>
              </a:rPr>
              <a:t>: used for broad sections of a document such as “Introduction,” “Table of Contents” or the chapter title “Accessibility in NYC”</a:t>
            </a:r>
          </a:p>
          <a:p>
            <a:pPr>
              <a:lnSpc>
                <a:spcPct val="150000"/>
              </a:lnSpc>
              <a:spcBef>
                <a:spcPct val="0"/>
              </a:spcBef>
              <a:buClr>
                <a:schemeClr val="bg1"/>
              </a:buClr>
            </a:pPr>
            <a:r>
              <a:rPr lang="en-US" sz="2400" b="1" dirty="0">
                <a:solidFill>
                  <a:schemeClr val="bg1"/>
                </a:solidFill>
              </a:rPr>
              <a:t>Heading level 2</a:t>
            </a:r>
            <a:r>
              <a:rPr lang="en-US" sz="2400" dirty="0">
                <a:solidFill>
                  <a:schemeClr val="bg1"/>
                </a:solidFill>
              </a:rPr>
              <a:t>: Any subsection of a heading level 1. For example, “Accessible Housing” under the chapter “Accessibility in NYC” heading level 1</a:t>
            </a:r>
          </a:p>
          <a:p>
            <a:pPr>
              <a:lnSpc>
                <a:spcPct val="150000"/>
              </a:lnSpc>
              <a:spcBef>
                <a:spcPct val="0"/>
              </a:spcBef>
              <a:buClr>
                <a:schemeClr val="bg1"/>
              </a:buClr>
            </a:pPr>
            <a:r>
              <a:rPr lang="en-US" sz="2400" b="1" dirty="0">
                <a:solidFill>
                  <a:schemeClr val="bg1"/>
                </a:solidFill>
              </a:rPr>
              <a:t>Heading level 3</a:t>
            </a:r>
            <a:r>
              <a:rPr lang="en-US" sz="2400" dirty="0">
                <a:solidFill>
                  <a:schemeClr val="bg1"/>
                </a:solidFill>
              </a:rPr>
              <a:t>: Any subsection of a heading level 2. For example, “Progress adding accessible housing” under the “Accessible Housing” heading level 2</a:t>
            </a:r>
          </a:p>
          <a:p>
            <a:pPr>
              <a:lnSpc>
                <a:spcPct val="150000"/>
              </a:lnSpc>
              <a:spcBef>
                <a:spcPct val="0"/>
              </a:spcBef>
              <a:buClr>
                <a:schemeClr val="bg1"/>
              </a:buClr>
            </a:pPr>
            <a:r>
              <a:rPr lang="en-US" sz="2400" b="1" dirty="0">
                <a:solidFill>
                  <a:schemeClr val="bg1"/>
                </a:solidFill>
              </a:rPr>
              <a:t>Heading level 4, 5, </a:t>
            </a:r>
            <a:r>
              <a:rPr lang="en-US" sz="2400" b="1" dirty="0" err="1">
                <a:solidFill>
                  <a:schemeClr val="bg1"/>
                </a:solidFill>
              </a:rPr>
              <a:t>etc</a:t>
            </a:r>
            <a:r>
              <a:rPr lang="en-US" sz="2400" dirty="0">
                <a:solidFill>
                  <a:schemeClr val="bg1"/>
                </a:solidFill>
              </a:rPr>
              <a:t>: Headings level 4, 5 and 6 should continue to follow the hierarchy in the same fashion </a:t>
            </a:r>
          </a:p>
          <a:p>
            <a:pPr>
              <a:lnSpc>
                <a:spcPct val="150000"/>
              </a:lnSpc>
              <a:spcBef>
                <a:spcPct val="0"/>
              </a:spcBef>
              <a:buClr>
                <a:schemeClr val="bg1"/>
              </a:buClr>
            </a:pPr>
            <a:endParaRPr lang="en-US" sz="2400" dirty="0">
              <a:solidFill>
                <a:schemeClr val="bg1"/>
              </a:solidFill>
            </a:endParaRPr>
          </a:p>
          <a:p>
            <a:pPr>
              <a:lnSpc>
                <a:spcPct val="150000"/>
              </a:lnSpc>
              <a:spcBef>
                <a:spcPct val="0"/>
              </a:spcBef>
              <a:buClr>
                <a:schemeClr val="bg1"/>
              </a:buClr>
            </a:pPr>
            <a:endParaRPr lang="en-US" sz="2400" dirty="0">
              <a:solidFill>
                <a:schemeClr val="bg1"/>
              </a:solidFill>
            </a:endParaRPr>
          </a:p>
        </p:txBody>
      </p:sp>
      <p:pic>
        <p:nvPicPr>
          <p:cNvPr id="31" name="image6.png" descr="N Y C Mayor's Office for People with Disabilities Logo">
            <a:extLst>
              <a:ext uri="{FF2B5EF4-FFF2-40B4-BE49-F238E27FC236}">
                <a16:creationId xmlns:a16="http://schemas.microsoft.com/office/drawing/2014/main" id="{81C6E875-8430-9547-9978-6E1DEF963D6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57860" y="368681"/>
            <a:ext cx="2286000" cy="396513"/>
          </a:xfrm>
          <a:prstGeom prst="rect">
            <a:avLst/>
          </a:prstGeom>
          <a:ln w="12700" cap="flat">
            <a:noFill/>
            <a:miter lim="400000"/>
          </a:ln>
          <a:effectLst/>
        </p:spPr>
      </p:pic>
      <p:sp>
        <p:nvSpPr>
          <p:cNvPr id="22" name="Shape 50">
            <a:extLst>
              <a:ext uri="{FF2B5EF4-FFF2-40B4-BE49-F238E27FC236}">
                <a16:creationId xmlns:a16="http://schemas.microsoft.com/office/drawing/2014/main" id="{1FD609ED-F19E-EC4B-A6A4-8566BCE45E59}"/>
              </a:ext>
              <a:ext uri="{C183D7F6-B498-43B3-948B-1728B52AA6E4}">
                <adec:decorative xmlns:adec="http://schemas.microsoft.com/office/drawing/2017/decorative" val="0"/>
              </a:ext>
            </a:extLst>
          </p:cNvPr>
          <p:cNvSpPr txBox="1"/>
          <p:nvPr/>
        </p:nvSpPr>
        <p:spPr>
          <a:xfrm>
            <a:off x="9959232" y="6172511"/>
            <a:ext cx="199990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18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Arial"/>
                <a:sym typeface="Arial"/>
              </a:rPr>
              <a:t>NYC.gov/disability</a:t>
            </a:r>
            <a:endParaRPr kumimoji="0" sz="1800" b="0" i="0" u="none" strike="noStrike" kern="1200" cap="none" spc="0" normalizeH="0" baseline="0" noProof="0" dirty="0">
              <a:ln>
                <a:noFill/>
              </a:ln>
              <a:solidFill>
                <a:prstClr val="white"/>
              </a:solidFill>
              <a:effectLst/>
              <a:uLnTx/>
              <a:uFillTx/>
              <a:latin typeface="Arial"/>
              <a:cs typeface="Arial"/>
              <a:sym typeface="Arial"/>
            </a:endParaRPr>
          </a:p>
        </p:txBody>
      </p:sp>
      <p:pic>
        <p:nvPicPr>
          <p:cNvPr id="23" name="Picture 22" descr="Twitter logo">
            <a:extLst>
              <a:ext uri="{FF2B5EF4-FFF2-40B4-BE49-F238E27FC236}">
                <a16:creationId xmlns:a16="http://schemas.microsoft.com/office/drawing/2014/main" id="{11D5D29B-D820-2240-9637-76637212FF65}"/>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967" y="6215081"/>
            <a:ext cx="447115" cy="363502"/>
          </a:xfrm>
          <a:prstGeom prst="rect">
            <a:avLst/>
          </a:prstGeom>
        </p:spPr>
      </p:pic>
      <p:sp>
        <p:nvSpPr>
          <p:cNvPr id="12" name="Shape 52">
            <a:extLst>
              <a:ext uri="{FF2B5EF4-FFF2-40B4-BE49-F238E27FC236}">
                <a16:creationId xmlns:a16="http://schemas.microsoft.com/office/drawing/2014/main" id="{F97131C8-06AA-2C4D-BE60-9CDD34F2766D}"/>
              </a:ext>
              <a:ext uri="{C183D7F6-B498-43B3-948B-1728B52AA6E4}">
                <adec:decorative xmlns:adec="http://schemas.microsoft.com/office/drawing/2017/decorative" val="0"/>
              </a:ext>
            </a:extLst>
          </p:cNvPr>
          <p:cNvSpPr/>
          <p:nvPr/>
        </p:nvSpPr>
        <p:spPr>
          <a:xfrm>
            <a:off x="669289" y="6172511"/>
            <a:ext cx="206438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Avenir Book"/>
                <a:cs typeface="Arial"/>
              </a:rPr>
              <a:t>@NYCDisabilities</a:t>
            </a:r>
          </a:p>
        </p:txBody>
      </p:sp>
      <p:grpSp>
        <p:nvGrpSpPr>
          <p:cNvPr id="24" name="Group 23" descr="Collection of accessibility icons">
            <a:extLst>
              <a:ext uri="{C183D7F6-B498-43B3-948B-1728B52AA6E4}">
                <adec:decorative xmlns:adec="http://schemas.microsoft.com/office/drawing/2017/decorative" val="0"/>
              </a:ext>
            </a:extLst>
          </p:cNvPr>
          <p:cNvGrpSpPr/>
          <p:nvPr/>
        </p:nvGrpSpPr>
        <p:grpSpPr>
          <a:xfrm>
            <a:off x="8682338" y="164804"/>
            <a:ext cx="3200401" cy="662009"/>
            <a:chOff x="8682330" y="164800"/>
            <a:chExt cx="3200401" cy="662009"/>
          </a:xfrm>
        </p:grpSpPr>
        <p:pic>
          <p:nvPicPr>
            <p:cNvPr id="25" name="image1.png">
              <a:extLst>
                <a:ext uri="{FF2B5EF4-FFF2-40B4-BE49-F238E27FC236}">
                  <a16:creationId xmlns:a16="http://schemas.microsoft.com/office/drawing/2014/main" id="{85FC182E-35CD-D746-8CEE-EDCB114BE294}"/>
                </a:ext>
              </a:extLst>
            </p:cNvPr>
            <p:cNvPicPr/>
            <p:nvPr/>
          </p:nvPicPr>
          <p:blipFill>
            <a:blip r:embed="rId5"/>
            <a:stretch>
              <a:fillRect/>
            </a:stretch>
          </p:blipFill>
          <p:spPr>
            <a:xfrm>
              <a:off x="9328318" y="168462"/>
              <a:ext cx="647458" cy="647463"/>
            </a:xfrm>
            <a:prstGeom prst="rect">
              <a:avLst/>
            </a:prstGeom>
            <a:ln w="12700" cap="flat">
              <a:noFill/>
              <a:miter lim="400000"/>
            </a:ln>
            <a:effectLst/>
          </p:spPr>
        </p:pic>
        <p:pic>
          <p:nvPicPr>
            <p:cNvPr id="26" name="image2.png">
              <a:extLst>
                <a:ext uri="{FF2B5EF4-FFF2-40B4-BE49-F238E27FC236}">
                  <a16:creationId xmlns:a16="http://schemas.microsoft.com/office/drawing/2014/main" id="{8A1660F7-DF17-9340-BD5A-386C660BFDD5}"/>
                </a:ext>
              </a:extLst>
            </p:cNvPr>
            <p:cNvPicPr/>
            <p:nvPr/>
          </p:nvPicPr>
          <p:blipFill>
            <a:blip r:embed="rId6"/>
            <a:stretch>
              <a:fillRect/>
            </a:stretch>
          </p:blipFill>
          <p:spPr>
            <a:xfrm>
              <a:off x="10601646" y="167576"/>
              <a:ext cx="649229" cy="649235"/>
            </a:xfrm>
            <a:prstGeom prst="rect">
              <a:avLst/>
            </a:prstGeom>
            <a:ln w="12700" cap="flat">
              <a:noFill/>
              <a:miter lim="400000"/>
            </a:ln>
            <a:effectLst/>
          </p:spPr>
        </p:pic>
        <p:pic>
          <p:nvPicPr>
            <p:cNvPr id="27" name="image3.png">
              <a:extLst>
                <a:ext uri="{FF2B5EF4-FFF2-40B4-BE49-F238E27FC236}">
                  <a16:creationId xmlns:a16="http://schemas.microsoft.com/office/drawing/2014/main" id="{1F221A75-13E2-0D4D-A7A2-915DF1DCE003}"/>
                </a:ext>
              </a:extLst>
            </p:cNvPr>
            <p:cNvPicPr/>
            <p:nvPr/>
          </p:nvPicPr>
          <p:blipFill>
            <a:blip r:embed="rId7"/>
            <a:stretch>
              <a:fillRect/>
            </a:stretch>
          </p:blipFill>
          <p:spPr>
            <a:xfrm>
              <a:off x="8685051" y="168462"/>
              <a:ext cx="647457" cy="647463"/>
            </a:xfrm>
            <a:prstGeom prst="rect">
              <a:avLst/>
            </a:prstGeom>
            <a:ln w="12700" cap="flat">
              <a:noFill/>
              <a:miter lim="400000"/>
            </a:ln>
            <a:effectLst/>
          </p:spPr>
        </p:pic>
        <p:pic>
          <p:nvPicPr>
            <p:cNvPr id="28" name="image4.png">
              <a:extLst>
                <a:ext uri="{FF2B5EF4-FFF2-40B4-BE49-F238E27FC236}">
                  <a16:creationId xmlns:a16="http://schemas.microsoft.com/office/drawing/2014/main" id="{1E5252FE-6F1E-0042-AB2D-4AC09D94497D}"/>
                </a:ext>
              </a:extLst>
            </p:cNvPr>
            <p:cNvPicPr/>
            <p:nvPr/>
          </p:nvPicPr>
          <p:blipFill>
            <a:blip r:embed="rId8"/>
            <a:stretch>
              <a:fillRect/>
            </a:stretch>
          </p:blipFill>
          <p:spPr>
            <a:xfrm>
              <a:off x="11232552" y="171188"/>
              <a:ext cx="649229" cy="649235"/>
            </a:xfrm>
            <a:prstGeom prst="rect">
              <a:avLst/>
            </a:prstGeom>
            <a:ln w="12700" cap="flat">
              <a:noFill/>
              <a:miter lim="400000"/>
            </a:ln>
            <a:effectLst/>
          </p:spPr>
        </p:pic>
        <p:pic>
          <p:nvPicPr>
            <p:cNvPr id="29" name="image5.png">
              <a:extLst>
                <a:ext uri="{FF2B5EF4-FFF2-40B4-BE49-F238E27FC236}">
                  <a16:creationId xmlns:a16="http://schemas.microsoft.com/office/drawing/2014/main" id="{8F2BC955-9574-5842-ABF3-7E2FA8D61A3A}"/>
                </a:ext>
              </a:extLst>
            </p:cNvPr>
            <p:cNvPicPr/>
            <p:nvPr/>
          </p:nvPicPr>
          <p:blipFill>
            <a:blip r:embed="rId9"/>
            <a:stretch>
              <a:fillRect/>
            </a:stretch>
          </p:blipFill>
          <p:spPr>
            <a:xfrm>
              <a:off x="9959224" y="168462"/>
              <a:ext cx="647458" cy="647463"/>
            </a:xfrm>
            <a:prstGeom prst="rect">
              <a:avLst/>
            </a:prstGeom>
            <a:ln w="12700" cap="flat">
              <a:noFill/>
              <a:miter lim="400000"/>
            </a:ln>
            <a:effectLst/>
          </p:spPr>
        </p:pic>
        <p:sp>
          <p:nvSpPr>
            <p:cNvPr id="30" name="Shape 75">
              <a:extLst>
                <a:ext uri="{FF2B5EF4-FFF2-40B4-BE49-F238E27FC236}">
                  <a16:creationId xmlns:a16="http://schemas.microsoft.com/office/drawing/2014/main" id="{8A7FD337-5E80-CC42-B23F-99E3946BCAB3}"/>
                </a:ext>
              </a:extLst>
            </p:cNvPr>
            <p:cNvSpPr/>
            <p:nvPr/>
          </p:nvSpPr>
          <p:spPr>
            <a:xfrm>
              <a:off x="8682330" y="164800"/>
              <a:ext cx="3200401" cy="662009"/>
            </a:xfrm>
            <a:prstGeom prst="rect">
              <a:avLst/>
            </a:prstGeom>
            <a:noFill/>
            <a:ln w="508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prstClr val="black"/>
                </a:solidFill>
                <a:effectLst/>
                <a:uLnTx/>
                <a:uFillTx/>
                <a:latin typeface="Calibri"/>
                <a:ea typeface="+mn-ea"/>
                <a:cs typeface="+mn-cs"/>
                <a:sym typeface="Helvetica"/>
              </a:endParaRPr>
            </a:p>
          </p:txBody>
        </p:sp>
      </p:grpSp>
    </p:spTree>
    <p:extLst>
      <p:ext uri="{BB962C8B-B14F-4D97-AF65-F5344CB8AC3E}">
        <p14:creationId xmlns:p14="http://schemas.microsoft.com/office/powerpoint/2010/main" val="2425107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66" descr="*">
            <a:extLst>
              <a:ext uri="{FF2B5EF4-FFF2-40B4-BE49-F238E27FC236}">
                <a16:creationId xmlns:a16="http://schemas.microsoft.com/office/drawing/2014/main" id="{15328D19-AD82-3F44-BAE6-BAEDCE1D8CA6}"/>
              </a:ext>
            </a:extLst>
          </p:cNvPr>
          <p:cNvSpPr/>
          <p:nvPr/>
        </p:nvSpPr>
        <p:spPr>
          <a:xfrm>
            <a:off x="-321972" y="-177416"/>
            <a:ext cx="12846470" cy="7219908"/>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srgbClr val="FFFFFF"/>
              </a:solidFill>
              <a:effectLst/>
              <a:uLnTx/>
              <a:uFillTx/>
              <a:latin typeface="Calibri"/>
              <a:ea typeface="+mn-ea"/>
              <a:cs typeface="+mn-cs"/>
              <a:sym typeface="Helvetica"/>
            </a:endParaRPr>
          </a:p>
        </p:txBody>
      </p:sp>
      <p:sp>
        <p:nvSpPr>
          <p:cNvPr id="2" name="Title 1"/>
          <p:cNvSpPr>
            <a:spLocks noGrp="1"/>
          </p:cNvSpPr>
          <p:nvPr>
            <p:ph type="title"/>
          </p:nvPr>
        </p:nvSpPr>
        <p:spPr>
          <a:xfrm>
            <a:off x="-328246" y="1100277"/>
            <a:ext cx="12520246" cy="875811"/>
          </a:xfrm>
          <a:solidFill>
            <a:srgbClr val="000000">
              <a:alpha val="54902"/>
            </a:srgbClr>
          </a:solidFill>
        </p:spPr>
        <p:txBody>
          <a:bodyPr>
            <a:normAutofit/>
          </a:bodyPr>
          <a:lstStyle/>
          <a:p>
            <a:pPr algn="ctr">
              <a:lnSpc>
                <a:spcPct val="100000"/>
              </a:lnSpc>
              <a:spcBef>
                <a:spcPts val="0"/>
              </a:spcBef>
              <a:defRPr/>
            </a:pPr>
            <a:r>
              <a:rPr lang="en-US" b="1" dirty="0">
                <a:solidFill>
                  <a:srgbClr val="FFFFFF"/>
                </a:solidFill>
                <a:latin typeface="Arial"/>
                <a:ea typeface="+mn-ea"/>
                <a:cs typeface="Arial"/>
              </a:rPr>
              <a:t>Headings Example (None)</a:t>
            </a:r>
          </a:p>
        </p:txBody>
      </p:sp>
      <p:pic>
        <p:nvPicPr>
          <p:cNvPr id="18" name="Picture 17" descr="Two columns of text are presented side by side. On the left there is HTML code that is missing heading tags. The content on the right simulates how code with headings would display. It is very difficult for screen reader users or people with other disabilities to read because there is no way to distinguish between headings and paragraphs. ">
            <a:extLst>
              <a:ext uri="{FF2B5EF4-FFF2-40B4-BE49-F238E27FC236}">
                <a16:creationId xmlns:a16="http://schemas.microsoft.com/office/drawing/2014/main" id="{BC5CFC1A-99AA-8D4A-B445-B18FF1CFCD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580" b="16922"/>
          <a:stretch/>
        </p:blipFill>
        <p:spPr>
          <a:xfrm>
            <a:off x="756082" y="2235029"/>
            <a:ext cx="10836846" cy="3866966"/>
          </a:xfrm>
          <a:prstGeom prst="rect">
            <a:avLst/>
          </a:prstGeom>
        </p:spPr>
      </p:pic>
      <p:pic>
        <p:nvPicPr>
          <p:cNvPr id="31" name="image6.png" descr="N Y C Mayor's Office for People with Disabilities Logo">
            <a:extLst>
              <a:ext uri="{FF2B5EF4-FFF2-40B4-BE49-F238E27FC236}">
                <a16:creationId xmlns:a16="http://schemas.microsoft.com/office/drawing/2014/main" id="{81C6E875-8430-9547-9978-6E1DEF963D6B}"/>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357860" y="368681"/>
            <a:ext cx="2286000" cy="396513"/>
          </a:xfrm>
          <a:prstGeom prst="rect">
            <a:avLst/>
          </a:prstGeom>
          <a:ln w="12700" cap="flat">
            <a:noFill/>
            <a:miter lim="400000"/>
          </a:ln>
          <a:effectLst/>
        </p:spPr>
      </p:pic>
      <p:sp>
        <p:nvSpPr>
          <p:cNvPr id="22" name="Shape 50">
            <a:extLst>
              <a:ext uri="{FF2B5EF4-FFF2-40B4-BE49-F238E27FC236}">
                <a16:creationId xmlns:a16="http://schemas.microsoft.com/office/drawing/2014/main" id="{1FD609ED-F19E-EC4B-A6A4-8566BCE45E59}"/>
              </a:ext>
              <a:ext uri="{C183D7F6-B498-43B3-948B-1728B52AA6E4}">
                <adec:decorative xmlns:adec="http://schemas.microsoft.com/office/drawing/2017/decorative" val="0"/>
              </a:ext>
            </a:extLst>
          </p:cNvPr>
          <p:cNvSpPr txBox="1"/>
          <p:nvPr/>
        </p:nvSpPr>
        <p:spPr>
          <a:xfrm>
            <a:off x="9959232" y="6172511"/>
            <a:ext cx="199990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18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Arial"/>
                <a:sym typeface="Arial"/>
              </a:rPr>
              <a:t>NYC.gov/disability</a:t>
            </a:r>
            <a:endParaRPr kumimoji="0" sz="1800" b="0" i="0" u="none" strike="noStrike" kern="1200" cap="none" spc="0" normalizeH="0" baseline="0" noProof="0" dirty="0">
              <a:ln>
                <a:noFill/>
              </a:ln>
              <a:solidFill>
                <a:prstClr val="white"/>
              </a:solidFill>
              <a:effectLst/>
              <a:uLnTx/>
              <a:uFillTx/>
              <a:latin typeface="Arial"/>
              <a:cs typeface="Arial"/>
              <a:sym typeface="Arial"/>
            </a:endParaRPr>
          </a:p>
        </p:txBody>
      </p:sp>
      <p:pic>
        <p:nvPicPr>
          <p:cNvPr id="23" name="Picture 22" descr="Twitter logo">
            <a:extLst>
              <a:ext uri="{FF2B5EF4-FFF2-40B4-BE49-F238E27FC236}">
                <a16:creationId xmlns:a16="http://schemas.microsoft.com/office/drawing/2014/main" id="{11D5D29B-D820-2240-9637-76637212FF65}"/>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967" y="6215081"/>
            <a:ext cx="447115" cy="363502"/>
          </a:xfrm>
          <a:prstGeom prst="rect">
            <a:avLst/>
          </a:prstGeom>
        </p:spPr>
      </p:pic>
      <p:sp>
        <p:nvSpPr>
          <p:cNvPr id="12" name="Shape 52">
            <a:extLst>
              <a:ext uri="{FF2B5EF4-FFF2-40B4-BE49-F238E27FC236}">
                <a16:creationId xmlns:a16="http://schemas.microsoft.com/office/drawing/2014/main" id="{F97131C8-06AA-2C4D-BE60-9CDD34F2766D}"/>
              </a:ext>
              <a:ext uri="{C183D7F6-B498-43B3-948B-1728B52AA6E4}">
                <adec:decorative xmlns:adec="http://schemas.microsoft.com/office/drawing/2017/decorative" val="0"/>
              </a:ext>
            </a:extLst>
          </p:cNvPr>
          <p:cNvSpPr/>
          <p:nvPr/>
        </p:nvSpPr>
        <p:spPr>
          <a:xfrm>
            <a:off x="669289" y="6172511"/>
            <a:ext cx="206438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Avenir Book"/>
                <a:cs typeface="Arial"/>
              </a:rPr>
              <a:t>@NYCDisabilities</a:t>
            </a:r>
          </a:p>
        </p:txBody>
      </p:sp>
      <p:grpSp>
        <p:nvGrpSpPr>
          <p:cNvPr id="24" name="Group 23" descr="Collection of accessibility icons">
            <a:extLst>
              <a:ext uri="{C183D7F6-B498-43B3-948B-1728B52AA6E4}">
                <adec:decorative xmlns:adec="http://schemas.microsoft.com/office/drawing/2017/decorative" val="0"/>
              </a:ext>
            </a:extLst>
          </p:cNvPr>
          <p:cNvGrpSpPr/>
          <p:nvPr/>
        </p:nvGrpSpPr>
        <p:grpSpPr>
          <a:xfrm>
            <a:off x="8682338" y="164804"/>
            <a:ext cx="3200401" cy="662009"/>
            <a:chOff x="8682330" y="164800"/>
            <a:chExt cx="3200401" cy="662009"/>
          </a:xfrm>
        </p:grpSpPr>
        <p:pic>
          <p:nvPicPr>
            <p:cNvPr id="25" name="image1.png">
              <a:extLst>
                <a:ext uri="{FF2B5EF4-FFF2-40B4-BE49-F238E27FC236}">
                  <a16:creationId xmlns:a16="http://schemas.microsoft.com/office/drawing/2014/main" id="{85FC182E-35CD-D746-8CEE-EDCB114BE294}"/>
                </a:ext>
              </a:extLst>
            </p:cNvPr>
            <p:cNvPicPr/>
            <p:nvPr/>
          </p:nvPicPr>
          <p:blipFill>
            <a:blip r:embed="rId6"/>
            <a:stretch>
              <a:fillRect/>
            </a:stretch>
          </p:blipFill>
          <p:spPr>
            <a:xfrm>
              <a:off x="9328318" y="168462"/>
              <a:ext cx="647458" cy="647463"/>
            </a:xfrm>
            <a:prstGeom prst="rect">
              <a:avLst/>
            </a:prstGeom>
            <a:ln w="12700" cap="flat">
              <a:noFill/>
              <a:miter lim="400000"/>
            </a:ln>
            <a:effectLst/>
          </p:spPr>
        </p:pic>
        <p:pic>
          <p:nvPicPr>
            <p:cNvPr id="26" name="image2.png">
              <a:extLst>
                <a:ext uri="{FF2B5EF4-FFF2-40B4-BE49-F238E27FC236}">
                  <a16:creationId xmlns:a16="http://schemas.microsoft.com/office/drawing/2014/main" id="{8A1660F7-DF17-9340-BD5A-386C660BFDD5}"/>
                </a:ext>
              </a:extLst>
            </p:cNvPr>
            <p:cNvPicPr/>
            <p:nvPr/>
          </p:nvPicPr>
          <p:blipFill>
            <a:blip r:embed="rId7"/>
            <a:stretch>
              <a:fillRect/>
            </a:stretch>
          </p:blipFill>
          <p:spPr>
            <a:xfrm>
              <a:off x="10601646" y="167576"/>
              <a:ext cx="649229" cy="649235"/>
            </a:xfrm>
            <a:prstGeom prst="rect">
              <a:avLst/>
            </a:prstGeom>
            <a:ln w="12700" cap="flat">
              <a:noFill/>
              <a:miter lim="400000"/>
            </a:ln>
            <a:effectLst/>
          </p:spPr>
        </p:pic>
        <p:pic>
          <p:nvPicPr>
            <p:cNvPr id="27" name="image3.png">
              <a:extLst>
                <a:ext uri="{FF2B5EF4-FFF2-40B4-BE49-F238E27FC236}">
                  <a16:creationId xmlns:a16="http://schemas.microsoft.com/office/drawing/2014/main" id="{1F221A75-13E2-0D4D-A7A2-915DF1DCE003}"/>
                </a:ext>
              </a:extLst>
            </p:cNvPr>
            <p:cNvPicPr/>
            <p:nvPr/>
          </p:nvPicPr>
          <p:blipFill>
            <a:blip r:embed="rId8"/>
            <a:stretch>
              <a:fillRect/>
            </a:stretch>
          </p:blipFill>
          <p:spPr>
            <a:xfrm>
              <a:off x="8685051" y="168462"/>
              <a:ext cx="647457" cy="647463"/>
            </a:xfrm>
            <a:prstGeom prst="rect">
              <a:avLst/>
            </a:prstGeom>
            <a:ln w="12700" cap="flat">
              <a:noFill/>
              <a:miter lim="400000"/>
            </a:ln>
            <a:effectLst/>
          </p:spPr>
        </p:pic>
        <p:pic>
          <p:nvPicPr>
            <p:cNvPr id="28" name="image4.png">
              <a:extLst>
                <a:ext uri="{FF2B5EF4-FFF2-40B4-BE49-F238E27FC236}">
                  <a16:creationId xmlns:a16="http://schemas.microsoft.com/office/drawing/2014/main" id="{1E5252FE-6F1E-0042-AB2D-4AC09D94497D}"/>
                </a:ext>
              </a:extLst>
            </p:cNvPr>
            <p:cNvPicPr/>
            <p:nvPr/>
          </p:nvPicPr>
          <p:blipFill>
            <a:blip r:embed="rId9"/>
            <a:stretch>
              <a:fillRect/>
            </a:stretch>
          </p:blipFill>
          <p:spPr>
            <a:xfrm>
              <a:off x="11232552" y="171188"/>
              <a:ext cx="649229" cy="649235"/>
            </a:xfrm>
            <a:prstGeom prst="rect">
              <a:avLst/>
            </a:prstGeom>
            <a:ln w="12700" cap="flat">
              <a:noFill/>
              <a:miter lim="400000"/>
            </a:ln>
            <a:effectLst/>
          </p:spPr>
        </p:pic>
        <p:pic>
          <p:nvPicPr>
            <p:cNvPr id="29" name="image5.png">
              <a:extLst>
                <a:ext uri="{FF2B5EF4-FFF2-40B4-BE49-F238E27FC236}">
                  <a16:creationId xmlns:a16="http://schemas.microsoft.com/office/drawing/2014/main" id="{8F2BC955-9574-5842-ABF3-7E2FA8D61A3A}"/>
                </a:ext>
              </a:extLst>
            </p:cNvPr>
            <p:cNvPicPr/>
            <p:nvPr/>
          </p:nvPicPr>
          <p:blipFill>
            <a:blip r:embed="rId10"/>
            <a:stretch>
              <a:fillRect/>
            </a:stretch>
          </p:blipFill>
          <p:spPr>
            <a:xfrm>
              <a:off x="9959224" y="168462"/>
              <a:ext cx="647458" cy="647463"/>
            </a:xfrm>
            <a:prstGeom prst="rect">
              <a:avLst/>
            </a:prstGeom>
            <a:ln w="12700" cap="flat">
              <a:noFill/>
              <a:miter lim="400000"/>
            </a:ln>
            <a:effectLst/>
          </p:spPr>
        </p:pic>
        <p:sp>
          <p:nvSpPr>
            <p:cNvPr id="30" name="Shape 75">
              <a:extLst>
                <a:ext uri="{FF2B5EF4-FFF2-40B4-BE49-F238E27FC236}">
                  <a16:creationId xmlns:a16="http://schemas.microsoft.com/office/drawing/2014/main" id="{8A7FD337-5E80-CC42-B23F-99E3946BCAB3}"/>
                </a:ext>
              </a:extLst>
            </p:cNvPr>
            <p:cNvSpPr/>
            <p:nvPr/>
          </p:nvSpPr>
          <p:spPr>
            <a:xfrm>
              <a:off x="8682330" y="164800"/>
              <a:ext cx="3200401" cy="662009"/>
            </a:xfrm>
            <a:prstGeom prst="rect">
              <a:avLst/>
            </a:prstGeom>
            <a:noFill/>
            <a:ln w="508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prstClr val="black"/>
                </a:solidFill>
                <a:effectLst/>
                <a:uLnTx/>
                <a:uFillTx/>
                <a:latin typeface="Calibri"/>
                <a:ea typeface="+mn-ea"/>
                <a:cs typeface="+mn-cs"/>
                <a:sym typeface="Helvetica"/>
              </a:endParaRPr>
            </a:p>
          </p:txBody>
        </p:sp>
      </p:grpSp>
    </p:spTree>
    <p:extLst>
      <p:ext uri="{BB962C8B-B14F-4D97-AF65-F5344CB8AC3E}">
        <p14:creationId xmlns:p14="http://schemas.microsoft.com/office/powerpoint/2010/main" val="2671590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66" descr="*">
            <a:extLst>
              <a:ext uri="{FF2B5EF4-FFF2-40B4-BE49-F238E27FC236}">
                <a16:creationId xmlns:a16="http://schemas.microsoft.com/office/drawing/2014/main" id="{15328D19-AD82-3F44-BAE6-BAEDCE1D8CA6}"/>
              </a:ext>
            </a:extLst>
          </p:cNvPr>
          <p:cNvSpPr/>
          <p:nvPr/>
        </p:nvSpPr>
        <p:spPr>
          <a:xfrm>
            <a:off x="-321972" y="-177416"/>
            <a:ext cx="12846470" cy="7219908"/>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srgbClr val="FFFFFF"/>
              </a:solidFill>
              <a:effectLst/>
              <a:uLnTx/>
              <a:uFillTx/>
              <a:latin typeface="Calibri"/>
              <a:ea typeface="+mn-ea"/>
              <a:cs typeface="+mn-cs"/>
              <a:sym typeface="Helvetica"/>
            </a:endParaRPr>
          </a:p>
        </p:txBody>
      </p:sp>
      <p:sp>
        <p:nvSpPr>
          <p:cNvPr id="2" name="Title 1"/>
          <p:cNvSpPr>
            <a:spLocks noGrp="1"/>
          </p:cNvSpPr>
          <p:nvPr>
            <p:ph type="title"/>
          </p:nvPr>
        </p:nvSpPr>
        <p:spPr>
          <a:xfrm>
            <a:off x="-328246" y="1100277"/>
            <a:ext cx="12520246" cy="875811"/>
          </a:xfrm>
          <a:solidFill>
            <a:srgbClr val="000000">
              <a:alpha val="54902"/>
            </a:srgbClr>
          </a:solidFill>
        </p:spPr>
        <p:txBody>
          <a:bodyPr>
            <a:normAutofit/>
          </a:bodyPr>
          <a:lstStyle/>
          <a:p>
            <a:pPr algn="ctr">
              <a:lnSpc>
                <a:spcPct val="100000"/>
              </a:lnSpc>
              <a:spcBef>
                <a:spcPts val="0"/>
              </a:spcBef>
              <a:defRPr/>
            </a:pPr>
            <a:r>
              <a:rPr lang="en-US" b="1" dirty="0">
                <a:solidFill>
                  <a:srgbClr val="FFFFFF"/>
                </a:solidFill>
                <a:latin typeface="Arial"/>
                <a:ea typeface="+mn-ea"/>
                <a:cs typeface="Arial"/>
              </a:rPr>
              <a:t>Headings Example (Added)</a:t>
            </a:r>
          </a:p>
        </p:txBody>
      </p:sp>
      <p:pic>
        <p:nvPicPr>
          <p:cNvPr id="17" name="Picture 16" descr="Two columns of text are presented side by side. On the left there is an HTML code that has headings, on the right is the executed code that is easy to read. It's broken up into sections with a title for the page and a subtitle for each paragraph. This is noted with both bold text and color. ">
            <a:extLst>
              <a:ext uri="{FF2B5EF4-FFF2-40B4-BE49-F238E27FC236}">
                <a16:creationId xmlns:a16="http://schemas.microsoft.com/office/drawing/2014/main" id="{004145D5-077B-8045-9B60-4B54A41A40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20" b="9633"/>
          <a:stretch/>
        </p:blipFill>
        <p:spPr>
          <a:xfrm>
            <a:off x="1258575" y="2270137"/>
            <a:ext cx="9831859" cy="3859188"/>
          </a:xfrm>
          <a:prstGeom prst="rect">
            <a:avLst/>
          </a:prstGeom>
        </p:spPr>
      </p:pic>
      <p:pic>
        <p:nvPicPr>
          <p:cNvPr id="31" name="image6.png" descr="N Y C Mayor's Office for People with Disabilities Logo">
            <a:extLst>
              <a:ext uri="{FF2B5EF4-FFF2-40B4-BE49-F238E27FC236}">
                <a16:creationId xmlns:a16="http://schemas.microsoft.com/office/drawing/2014/main" id="{81C6E875-8430-9547-9978-6E1DEF963D6B}"/>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357860" y="368681"/>
            <a:ext cx="2286000" cy="396513"/>
          </a:xfrm>
          <a:prstGeom prst="rect">
            <a:avLst/>
          </a:prstGeom>
          <a:ln w="12700" cap="flat">
            <a:noFill/>
            <a:miter lim="400000"/>
          </a:ln>
          <a:effectLst/>
        </p:spPr>
      </p:pic>
      <p:sp>
        <p:nvSpPr>
          <p:cNvPr id="22" name="Shape 50">
            <a:extLst>
              <a:ext uri="{FF2B5EF4-FFF2-40B4-BE49-F238E27FC236}">
                <a16:creationId xmlns:a16="http://schemas.microsoft.com/office/drawing/2014/main" id="{1FD609ED-F19E-EC4B-A6A4-8566BCE45E59}"/>
              </a:ext>
              <a:ext uri="{C183D7F6-B498-43B3-948B-1728B52AA6E4}">
                <adec:decorative xmlns:adec="http://schemas.microsoft.com/office/drawing/2017/decorative" val="0"/>
              </a:ext>
            </a:extLst>
          </p:cNvPr>
          <p:cNvSpPr txBox="1"/>
          <p:nvPr/>
        </p:nvSpPr>
        <p:spPr>
          <a:xfrm>
            <a:off x="9959232" y="6172511"/>
            <a:ext cx="199990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18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Arial"/>
                <a:sym typeface="Arial"/>
              </a:rPr>
              <a:t>NYC.gov/disability</a:t>
            </a:r>
            <a:endParaRPr kumimoji="0" sz="1800" b="0" i="0" u="none" strike="noStrike" kern="1200" cap="none" spc="0" normalizeH="0" baseline="0" noProof="0" dirty="0">
              <a:ln>
                <a:noFill/>
              </a:ln>
              <a:solidFill>
                <a:prstClr val="white"/>
              </a:solidFill>
              <a:effectLst/>
              <a:uLnTx/>
              <a:uFillTx/>
              <a:latin typeface="Arial"/>
              <a:cs typeface="Arial"/>
              <a:sym typeface="Arial"/>
            </a:endParaRPr>
          </a:p>
        </p:txBody>
      </p:sp>
      <p:pic>
        <p:nvPicPr>
          <p:cNvPr id="23" name="Picture 22" descr="Twitter logo">
            <a:extLst>
              <a:ext uri="{FF2B5EF4-FFF2-40B4-BE49-F238E27FC236}">
                <a16:creationId xmlns:a16="http://schemas.microsoft.com/office/drawing/2014/main" id="{11D5D29B-D820-2240-9637-76637212FF65}"/>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967" y="6215081"/>
            <a:ext cx="447115" cy="363502"/>
          </a:xfrm>
          <a:prstGeom prst="rect">
            <a:avLst/>
          </a:prstGeom>
        </p:spPr>
      </p:pic>
      <p:sp>
        <p:nvSpPr>
          <p:cNvPr id="12" name="Shape 52">
            <a:extLst>
              <a:ext uri="{FF2B5EF4-FFF2-40B4-BE49-F238E27FC236}">
                <a16:creationId xmlns:a16="http://schemas.microsoft.com/office/drawing/2014/main" id="{F97131C8-06AA-2C4D-BE60-9CDD34F2766D}"/>
              </a:ext>
              <a:ext uri="{C183D7F6-B498-43B3-948B-1728B52AA6E4}">
                <adec:decorative xmlns:adec="http://schemas.microsoft.com/office/drawing/2017/decorative" val="0"/>
              </a:ext>
            </a:extLst>
          </p:cNvPr>
          <p:cNvSpPr/>
          <p:nvPr/>
        </p:nvSpPr>
        <p:spPr>
          <a:xfrm>
            <a:off x="669289" y="6172511"/>
            <a:ext cx="206438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Avenir Book"/>
                <a:cs typeface="Arial"/>
              </a:rPr>
              <a:t>@NYCDisabilities</a:t>
            </a:r>
          </a:p>
        </p:txBody>
      </p:sp>
      <p:grpSp>
        <p:nvGrpSpPr>
          <p:cNvPr id="24" name="Group 23" descr="Collection of accessibility icons">
            <a:extLst>
              <a:ext uri="{C183D7F6-B498-43B3-948B-1728B52AA6E4}">
                <adec:decorative xmlns:adec="http://schemas.microsoft.com/office/drawing/2017/decorative" val="0"/>
              </a:ext>
            </a:extLst>
          </p:cNvPr>
          <p:cNvGrpSpPr/>
          <p:nvPr/>
        </p:nvGrpSpPr>
        <p:grpSpPr>
          <a:xfrm>
            <a:off x="8682338" y="164804"/>
            <a:ext cx="3200401" cy="662009"/>
            <a:chOff x="8682330" y="164800"/>
            <a:chExt cx="3200401" cy="662009"/>
          </a:xfrm>
        </p:grpSpPr>
        <p:pic>
          <p:nvPicPr>
            <p:cNvPr id="25" name="image1.png">
              <a:extLst>
                <a:ext uri="{FF2B5EF4-FFF2-40B4-BE49-F238E27FC236}">
                  <a16:creationId xmlns:a16="http://schemas.microsoft.com/office/drawing/2014/main" id="{85FC182E-35CD-D746-8CEE-EDCB114BE294}"/>
                </a:ext>
              </a:extLst>
            </p:cNvPr>
            <p:cNvPicPr/>
            <p:nvPr/>
          </p:nvPicPr>
          <p:blipFill>
            <a:blip r:embed="rId6"/>
            <a:stretch>
              <a:fillRect/>
            </a:stretch>
          </p:blipFill>
          <p:spPr>
            <a:xfrm>
              <a:off x="9328318" y="168462"/>
              <a:ext cx="647458" cy="647463"/>
            </a:xfrm>
            <a:prstGeom prst="rect">
              <a:avLst/>
            </a:prstGeom>
            <a:ln w="12700" cap="flat">
              <a:noFill/>
              <a:miter lim="400000"/>
            </a:ln>
            <a:effectLst/>
          </p:spPr>
        </p:pic>
        <p:pic>
          <p:nvPicPr>
            <p:cNvPr id="26" name="image2.png">
              <a:extLst>
                <a:ext uri="{FF2B5EF4-FFF2-40B4-BE49-F238E27FC236}">
                  <a16:creationId xmlns:a16="http://schemas.microsoft.com/office/drawing/2014/main" id="{8A1660F7-DF17-9340-BD5A-386C660BFDD5}"/>
                </a:ext>
              </a:extLst>
            </p:cNvPr>
            <p:cNvPicPr/>
            <p:nvPr/>
          </p:nvPicPr>
          <p:blipFill>
            <a:blip r:embed="rId7"/>
            <a:stretch>
              <a:fillRect/>
            </a:stretch>
          </p:blipFill>
          <p:spPr>
            <a:xfrm>
              <a:off x="10601646" y="167576"/>
              <a:ext cx="649229" cy="649235"/>
            </a:xfrm>
            <a:prstGeom prst="rect">
              <a:avLst/>
            </a:prstGeom>
            <a:ln w="12700" cap="flat">
              <a:noFill/>
              <a:miter lim="400000"/>
            </a:ln>
            <a:effectLst/>
          </p:spPr>
        </p:pic>
        <p:pic>
          <p:nvPicPr>
            <p:cNvPr id="27" name="image3.png">
              <a:extLst>
                <a:ext uri="{FF2B5EF4-FFF2-40B4-BE49-F238E27FC236}">
                  <a16:creationId xmlns:a16="http://schemas.microsoft.com/office/drawing/2014/main" id="{1F221A75-13E2-0D4D-A7A2-915DF1DCE003}"/>
                </a:ext>
              </a:extLst>
            </p:cNvPr>
            <p:cNvPicPr/>
            <p:nvPr/>
          </p:nvPicPr>
          <p:blipFill>
            <a:blip r:embed="rId8"/>
            <a:stretch>
              <a:fillRect/>
            </a:stretch>
          </p:blipFill>
          <p:spPr>
            <a:xfrm>
              <a:off x="8685051" y="168462"/>
              <a:ext cx="647457" cy="647463"/>
            </a:xfrm>
            <a:prstGeom prst="rect">
              <a:avLst/>
            </a:prstGeom>
            <a:ln w="12700" cap="flat">
              <a:noFill/>
              <a:miter lim="400000"/>
            </a:ln>
            <a:effectLst/>
          </p:spPr>
        </p:pic>
        <p:pic>
          <p:nvPicPr>
            <p:cNvPr id="28" name="image4.png">
              <a:extLst>
                <a:ext uri="{FF2B5EF4-FFF2-40B4-BE49-F238E27FC236}">
                  <a16:creationId xmlns:a16="http://schemas.microsoft.com/office/drawing/2014/main" id="{1E5252FE-6F1E-0042-AB2D-4AC09D94497D}"/>
                </a:ext>
              </a:extLst>
            </p:cNvPr>
            <p:cNvPicPr/>
            <p:nvPr/>
          </p:nvPicPr>
          <p:blipFill>
            <a:blip r:embed="rId9"/>
            <a:stretch>
              <a:fillRect/>
            </a:stretch>
          </p:blipFill>
          <p:spPr>
            <a:xfrm>
              <a:off x="11232552" y="171188"/>
              <a:ext cx="649229" cy="649235"/>
            </a:xfrm>
            <a:prstGeom prst="rect">
              <a:avLst/>
            </a:prstGeom>
            <a:ln w="12700" cap="flat">
              <a:noFill/>
              <a:miter lim="400000"/>
            </a:ln>
            <a:effectLst/>
          </p:spPr>
        </p:pic>
        <p:pic>
          <p:nvPicPr>
            <p:cNvPr id="29" name="image5.png">
              <a:extLst>
                <a:ext uri="{FF2B5EF4-FFF2-40B4-BE49-F238E27FC236}">
                  <a16:creationId xmlns:a16="http://schemas.microsoft.com/office/drawing/2014/main" id="{8F2BC955-9574-5842-ABF3-7E2FA8D61A3A}"/>
                </a:ext>
              </a:extLst>
            </p:cNvPr>
            <p:cNvPicPr/>
            <p:nvPr/>
          </p:nvPicPr>
          <p:blipFill>
            <a:blip r:embed="rId10"/>
            <a:stretch>
              <a:fillRect/>
            </a:stretch>
          </p:blipFill>
          <p:spPr>
            <a:xfrm>
              <a:off x="9959224" y="168462"/>
              <a:ext cx="647458" cy="647463"/>
            </a:xfrm>
            <a:prstGeom prst="rect">
              <a:avLst/>
            </a:prstGeom>
            <a:ln w="12700" cap="flat">
              <a:noFill/>
              <a:miter lim="400000"/>
            </a:ln>
            <a:effectLst/>
          </p:spPr>
        </p:pic>
        <p:sp>
          <p:nvSpPr>
            <p:cNvPr id="30" name="Shape 75">
              <a:extLst>
                <a:ext uri="{FF2B5EF4-FFF2-40B4-BE49-F238E27FC236}">
                  <a16:creationId xmlns:a16="http://schemas.microsoft.com/office/drawing/2014/main" id="{8A7FD337-5E80-CC42-B23F-99E3946BCAB3}"/>
                </a:ext>
              </a:extLst>
            </p:cNvPr>
            <p:cNvSpPr/>
            <p:nvPr/>
          </p:nvSpPr>
          <p:spPr>
            <a:xfrm>
              <a:off x="8682330" y="164800"/>
              <a:ext cx="3200401" cy="662009"/>
            </a:xfrm>
            <a:prstGeom prst="rect">
              <a:avLst/>
            </a:prstGeom>
            <a:noFill/>
            <a:ln w="508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prstClr val="black"/>
                </a:solidFill>
                <a:effectLst/>
                <a:uLnTx/>
                <a:uFillTx/>
                <a:latin typeface="Calibri"/>
                <a:ea typeface="+mn-ea"/>
                <a:cs typeface="+mn-cs"/>
                <a:sym typeface="Helvetica"/>
              </a:endParaRPr>
            </a:p>
          </p:txBody>
        </p:sp>
      </p:grpSp>
    </p:spTree>
    <p:extLst>
      <p:ext uri="{BB962C8B-B14F-4D97-AF65-F5344CB8AC3E}">
        <p14:creationId xmlns:p14="http://schemas.microsoft.com/office/powerpoint/2010/main" val="970802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66" descr="*">
            <a:extLst>
              <a:ext uri="{FF2B5EF4-FFF2-40B4-BE49-F238E27FC236}">
                <a16:creationId xmlns:a16="http://schemas.microsoft.com/office/drawing/2014/main" id="{15328D19-AD82-3F44-BAE6-BAEDCE1D8CA6}"/>
              </a:ext>
            </a:extLst>
          </p:cNvPr>
          <p:cNvSpPr/>
          <p:nvPr/>
        </p:nvSpPr>
        <p:spPr>
          <a:xfrm>
            <a:off x="-321972" y="-177416"/>
            <a:ext cx="12846470" cy="7219908"/>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srgbClr val="FFFFFF"/>
              </a:solidFill>
              <a:effectLst/>
              <a:uLnTx/>
              <a:uFillTx/>
              <a:latin typeface="Calibri"/>
              <a:ea typeface="+mn-ea"/>
              <a:cs typeface="+mn-cs"/>
              <a:sym typeface="Helvetica"/>
            </a:endParaRPr>
          </a:p>
        </p:txBody>
      </p:sp>
      <p:sp>
        <p:nvSpPr>
          <p:cNvPr id="2" name="Title 1"/>
          <p:cNvSpPr>
            <a:spLocks noGrp="1"/>
          </p:cNvSpPr>
          <p:nvPr>
            <p:ph type="title"/>
          </p:nvPr>
        </p:nvSpPr>
        <p:spPr>
          <a:xfrm>
            <a:off x="-328246" y="1100277"/>
            <a:ext cx="12520246" cy="875811"/>
          </a:xfrm>
          <a:solidFill>
            <a:srgbClr val="000000">
              <a:alpha val="54902"/>
            </a:srgbClr>
          </a:solidFill>
        </p:spPr>
        <p:txBody>
          <a:bodyPr>
            <a:normAutofit/>
          </a:bodyPr>
          <a:lstStyle/>
          <a:p>
            <a:pPr algn="ctr">
              <a:lnSpc>
                <a:spcPct val="100000"/>
              </a:lnSpc>
              <a:spcBef>
                <a:spcPts val="0"/>
              </a:spcBef>
              <a:defRPr/>
            </a:pPr>
            <a:r>
              <a:rPr lang="en-US" b="1" dirty="0">
                <a:solidFill>
                  <a:srgbClr val="FFFFFF"/>
                </a:solidFill>
                <a:latin typeface="Arial"/>
                <a:ea typeface="+mn-ea"/>
                <a:cs typeface="Arial"/>
              </a:rPr>
              <a:t>Documents: Heading Tips</a:t>
            </a:r>
          </a:p>
        </p:txBody>
      </p:sp>
      <p:sp>
        <p:nvSpPr>
          <p:cNvPr id="17" name="Content Placeholder 2">
            <a:extLst>
              <a:ext uri="{FF2B5EF4-FFF2-40B4-BE49-F238E27FC236}">
                <a16:creationId xmlns:a16="http://schemas.microsoft.com/office/drawing/2014/main" id="{7447C7F0-4048-CE4F-830B-FB302516A418}"/>
              </a:ext>
            </a:extLst>
          </p:cNvPr>
          <p:cNvSpPr>
            <a:spLocks noGrp="1"/>
          </p:cNvSpPr>
          <p:nvPr>
            <p:ph idx="1"/>
          </p:nvPr>
        </p:nvSpPr>
        <p:spPr>
          <a:xfrm>
            <a:off x="1089125" y="2546008"/>
            <a:ext cx="9685503" cy="2883385"/>
          </a:xfrm>
        </p:spPr>
        <p:txBody>
          <a:bodyPr>
            <a:noAutofit/>
          </a:bodyPr>
          <a:lstStyle/>
          <a:p>
            <a:pPr>
              <a:lnSpc>
                <a:spcPct val="150000"/>
              </a:lnSpc>
              <a:spcBef>
                <a:spcPct val="0"/>
              </a:spcBef>
              <a:buClr>
                <a:schemeClr val="bg1"/>
              </a:buClr>
            </a:pPr>
            <a:r>
              <a:rPr lang="en-US" sz="2400" dirty="0">
                <a:solidFill>
                  <a:schemeClr val="bg1"/>
                </a:solidFill>
              </a:rPr>
              <a:t>Do not use too many headings: Headings should be used to mark sections of a document that a reader would want to jump to. Formatting too many headings can defeat the purpose of using them for navigation</a:t>
            </a:r>
          </a:p>
          <a:p>
            <a:pPr>
              <a:lnSpc>
                <a:spcPct val="150000"/>
              </a:lnSpc>
              <a:spcBef>
                <a:spcPct val="0"/>
              </a:spcBef>
              <a:buClr>
                <a:schemeClr val="bg1"/>
              </a:buClr>
            </a:pPr>
            <a:r>
              <a:rPr lang="en-US" sz="2400" dirty="0">
                <a:solidFill>
                  <a:schemeClr val="bg1"/>
                </a:solidFill>
              </a:rPr>
              <a:t>Do not format list items as headings. Either format something as a list or a heading. Not both</a:t>
            </a:r>
          </a:p>
          <a:p>
            <a:pPr>
              <a:lnSpc>
                <a:spcPct val="150000"/>
              </a:lnSpc>
              <a:spcBef>
                <a:spcPct val="0"/>
              </a:spcBef>
              <a:buClr>
                <a:schemeClr val="bg1"/>
              </a:buClr>
            </a:pPr>
            <a:endParaRPr lang="en-US" sz="2400" dirty="0">
              <a:solidFill>
                <a:schemeClr val="bg1"/>
              </a:solidFill>
            </a:endParaRPr>
          </a:p>
          <a:p>
            <a:pPr>
              <a:lnSpc>
                <a:spcPct val="150000"/>
              </a:lnSpc>
              <a:spcBef>
                <a:spcPct val="0"/>
              </a:spcBef>
              <a:buClr>
                <a:schemeClr val="bg1"/>
              </a:buClr>
            </a:pPr>
            <a:endParaRPr lang="en-US" sz="2400" dirty="0">
              <a:solidFill>
                <a:schemeClr val="bg1"/>
              </a:solidFill>
            </a:endParaRPr>
          </a:p>
        </p:txBody>
      </p:sp>
      <p:pic>
        <p:nvPicPr>
          <p:cNvPr id="31" name="image6.png" descr="N Y C Mayor's Office for People with Disabilities logo">
            <a:extLst>
              <a:ext uri="{FF2B5EF4-FFF2-40B4-BE49-F238E27FC236}">
                <a16:creationId xmlns:a16="http://schemas.microsoft.com/office/drawing/2014/main" id="{81C6E875-8430-9547-9978-6E1DEF963D6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57860" y="368681"/>
            <a:ext cx="2286000" cy="396513"/>
          </a:xfrm>
          <a:prstGeom prst="rect">
            <a:avLst/>
          </a:prstGeom>
          <a:ln w="12700" cap="flat">
            <a:noFill/>
            <a:miter lim="400000"/>
          </a:ln>
          <a:effectLst/>
        </p:spPr>
      </p:pic>
      <p:sp>
        <p:nvSpPr>
          <p:cNvPr id="22" name="Shape 50">
            <a:extLst>
              <a:ext uri="{FF2B5EF4-FFF2-40B4-BE49-F238E27FC236}">
                <a16:creationId xmlns:a16="http://schemas.microsoft.com/office/drawing/2014/main" id="{1FD609ED-F19E-EC4B-A6A4-8566BCE45E59}"/>
              </a:ext>
              <a:ext uri="{C183D7F6-B498-43B3-948B-1728B52AA6E4}">
                <adec:decorative xmlns:adec="http://schemas.microsoft.com/office/drawing/2017/decorative" val="0"/>
              </a:ext>
            </a:extLst>
          </p:cNvPr>
          <p:cNvSpPr txBox="1"/>
          <p:nvPr/>
        </p:nvSpPr>
        <p:spPr>
          <a:xfrm>
            <a:off x="9959232" y="6172511"/>
            <a:ext cx="199990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18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Arial"/>
                <a:sym typeface="Arial"/>
              </a:rPr>
              <a:t>NYC.gov/disability</a:t>
            </a:r>
            <a:endParaRPr kumimoji="0" sz="1800" b="0" i="0" u="none" strike="noStrike" kern="1200" cap="none" spc="0" normalizeH="0" baseline="0" noProof="0" dirty="0">
              <a:ln>
                <a:noFill/>
              </a:ln>
              <a:solidFill>
                <a:prstClr val="white"/>
              </a:solidFill>
              <a:effectLst/>
              <a:uLnTx/>
              <a:uFillTx/>
              <a:latin typeface="Arial"/>
              <a:cs typeface="Arial"/>
              <a:sym typeface="Arial"/>
            </a:endParaRPr>
          </a:p>
        </p:txBody>
      </p:sp>
      <p:pic>
        <p:nvPicPr>
          <p:cNvPr id="23" name="Picture 22" descr="Twitter logo">
            <a:extLst>
              <a:ext uri="{FF2B5EF4-FFF2-40B4-BE49-F238E27FC236}">
                <a16:creationId xmlns:a16="http://schemas.microsoft.com/office/drawing/2014/main" id="{11D5D29B-D820-2240-9637-76637212FF65}"/>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967" y="6215081"/>
            <a:ext cx="447115" cy="363502"/>
          </a:xfrm>
          <a:prstGeom prst="rect">
            <a:avLst/>
          </a:prstGeom>
        </p:spPr>
      </p:pic>
      <p:sp>
        <p:nvSpPr>
          <p:cNvPr id="12" name="Shape 52">
            <a:extLst>
              <a:ext uri="{FF2B5EF4-FFF2-40B4-BE49-F238E27FC236}">
                <a16:creationId xmlns:a16="http://schemas.microsoft.com/office/drawing/2014/main" id="{F97131C8-06AA-2C4D-BE60-9CDD34F2766D}"/>
              </a:ext>
              <a:ext uri="{C183D7F6-B498-43B3-948B-1728B52AA6E4}">
                <adec:decorative xmlns:adec="http://schemas.microsoft.com/office/drawing/2017/decorative" val="0"/>
              </a:ext>
            </a:extLst>
          </p:cNvPr>
          <p:cNvSpPr/>
          <p:nvPr/>
        </p:nvSpPr>
        <p:spPr>
          <a:xfrm>
            <a:off x="669289" y="6172511"/>
            <a:ext cx="206438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Avenir Book"/>
                <a:cs typeface="Arial"/>
              </a:rPr>
              <a:t>@NYCDisabilities</a:t>
            </a:r>
          </a:p>
        </p:txBody>
      </p:sp>
      <p:grpSp>
        <p:nvGrpSpPr>
          <p:cNvPr id="24" name="Group 23" descr="Collection of accessibility icons">
            <a:extLst>
              <a:ext uri="{C183D7F6-B498-43B3-948B-1728B52AA6E4}">
                <adec:decorative xmlns:adec="http://schemas.microsoft.com/office/drawing/2017/decorative" val="0"/>
              </a:ext>
            </a:extLst>
          </p:cNvPr>
          <p:cNvGrpSpPr/>
          <p:nvPr/>
        </p:nvGrpSpPr>
        <p:grpSpPr>
          <a:xfrm>
            <a:off x="8682338" y="164804"/>
            <a:ext cx="3200401" cy="662009"/>
            <a:chOff x="8682330" y="164800"/>
            <a:chExt cx="3200401" cy="662009"/>
          </a:xfrm>
        </p:grpSpPr>
        <p:pic>
          <p:nvPicPr>
            <p:cNvPr id="25" name="image1.png">
              <a:extLst>
                <a:ext uri="{FF2B5EF4-FFF2-40B4-BE49-F238E27FC236}">
                  <a16:creationId xmlns:a16="http://schemas.microsoft.com/office/drawing/2014/main" id="{85FC182E-35CD-D746-8CEE-EDCB114BE294}"/>
                </a:ext>
              </a:extLst>
            </p:cNvPr>
            <p:cNvPicPr/>
            <p:nvPr/>
          </p:nvPicPr>
          <p:blipFill>
            <a:blip r:embed="rId5"/>
            <a:stretch>
              <a:fillRect/>
            </a:stretch>
          </p:blipFill>
          <p:spPr>
            <a:xfrm>
              <a:off x="9328318" y="168462"/>
              <a:ext cx="647458" cy="647463"/>
            </a:xfrm>
            <a:prstGeom prst="rect">
              <a:avLst/>
            </a:prstGeom>
            <a:ln w="12700" cap="flat">
              <a:noFill/>
              <a:miter lim="400000"/>
            </a:ln>
            <a:effectLst/>
          </p:spPr>
        </p:pic>
        <p:pic>
          <p:nvPicPr>
            <p:cNvPr id="26" name="image2.png">
              <a:extLst>
                <a:ext uri="{FF2B5EF4-FFF2-40B4-BE49-F238E27FC236}">
                  <a16:creationId xmlns:a16="http://schemas.microsoft.com/office/drawing/2014/main" id="{8A1660F7-DF17-9340-BD5A-386C660BFDD5}"/>
                </a:ext>
              </a:extLst>
            </p:cNvPr>
            <p:cNvPicPr/>
            <p:nvPr/>
          </p:nvPicPr>
          <p:blipFill>
            <a:blip r:embed="rId6"/>
            <a:stretch>
              <a:fillRect/>
            </a:stretch>
          </p:blipFill>
          <p:spPr>
            <a:xfrm>
              <a:off x="10601646" y="167576"/>
              <a:ext cx="649229" cy="649235"/>
            </a:xfrm>
            <a:prstGeom prst="rect">
              <a:avLst/>
            </a:prstGeom>
            <a:ln w="12700" cap="flat">
              <a:noFill/>
              <a:miter lim="400000"/>
            </a:ln>
            <a:effectLst/>
          </p:spPr>
        </p:pic>
        <p:pic>
          <p:nvPicPr>
            <p:cNvPr id="27" name="image3.png">
              <a:extLst>
                <a:ext uri="{FF2B5EF4-FFF2-40B4-BE49-F238E27FC236}">
                  <a16:creationId xmlns:a16="http://schemas.microsoft.com/office/drawing/2014/main" id="{1F221A75-13E2-0D4D-A7A2-915DF1DCE003}"/>
                </a:ext>
              </a:extLst>
            </p:cNvPr>
            <p:cNvPicPr/>
            <p:nvPr/>
          </p:nvPicPr>
          <p:blipFill>
            <a:blip r:embed="rId7"/>
            <a:stretch>
              <a:fillRect/>
            </a:stretch>
          </p:blipFill>
          <p:spPr>
            <a:xfrm>
              <a:off x="8685051" y="168462"/>
              <a:ext cx="647457" cy="647463"/>
            </a:xfrm>
            <a:prstGeom prst="rect">
              <a:avLst/>
            </a:prstGeom>
            <a:ln w="12700" cap="flat">
              <a:noFill/>
              <a:miter lim="400000"/>
            </a:ln>
            <a:effectLst/>
          </p:spPr>
        </p:pic>
        <p:pic>
          <p:nvPicPr>
            <p:cNvPr id="28" name="image4.png">
              <a:extLst>
                <a:ext uri="{FF2B5EF4-FFF2-40B4-BE49-F238E27FC236}">
                  <a16:creationId xmlns:a16="http://schemas.microsoft.com/office/drawing/2014/main" id="{1E5252FE-6F1E-0042-AB2D-4AC09D94497D}"/>
                </a:ext>
              </a:extLst>
            </p:cNvPr>
            <p:cNvPicPr/>
            <p:nvPr/>
          </p:nvPicPr>
          <p:blipFill>
            <a:blip r:embed="rId8"/>
            <a:stretch>
              <a:fillRect/>
            </a:stretch>
          </p:blipFill>
          <p:spPr>
            <a:xfrm>
              <a:off x="11232552" y="171188"/>
              <a:ext cx="649229" cy="649235"/>
            </a:xfrm>
            <a:prstGeom prst="rect">
              <a:avLst/>
            </a:prstGeom>
            <a:ln w="12700" cap="flat">
              <a:noFill/>
              <a:miter lim="400000"/>
            </a:ln>
            <a:effectLst/>
          </p:spPr>
        </p:pic>
        <p:pic>
          <p:nvPicPr>
            <p:cNvPr id="29" name="image5.png">
              <a:extLst>
                <a:ext uri="{FF2B5EF4-FFF2-40B4-BE49-F238E27FC236}">
                  <a16:creationId xmlns:a16="http://schemas.microsoft.com/office/drawing/2014/main" id="{8F2BC955-9574-5842-ABF3-7E2FA8D61A3A}"/>
                </a:ext>
              </a:extLst>
            </p:cNvPr>
            <p:cNvPicPr/>
            <p:nvPr/>
          </p:nvPicPr>
          <p:blipFill>
            <a:blip r:embed="rId9"/>
            <a:stretch>
              <a:fillRect/>
            </a:stretch>
          </p:blipFill>
          <p:spPr>
            <a:xfrm>
              <a:off x="9959224" y="168462"/>
              <a:ext cx="647458" cy="647463"/>
            </a:xfrm>
            <a:prstGeom prst="rect">
              <a:avLst/>
            </a:prstGeom>
            <a:ln w="12700" cap="flat">
              <a:noFill/>
              <a:miter lim="400000"/>
            </a:ln>
            <a:effectLst/>
          </p:spPr>
        </p:pic>
        <p:sp>
          <p:nvSpPr>
            <p:cNvPr id="30" name="Shape 75">
              <a:extLst>
                <a:ext uri="{FF2B5EF4-FFF2-40B4-BE49-F238E27FC236}">
                  <a16:creationId xmlns:a16="http://schemas.microsoft.com/office/drawing/2014/main" id="{8A7FD337-5E80-CC42-B23F-99E3946BCAB3}"/>
                </a:ext>
              </a:extLst>
            </p:cNvPr>
            <p:cNvSpPr/>
            <p:nvPr/>
          </p:nvSpPr>
          <p:spPr>
            <a:xfrm>
              <a:off x="8682330" y="164800"/>
              <a:ext cx="3200401" cy="662009"/>
            </a:xfrm>
            <a:prstGeom prst="rect">
              <a:avLst/>
            </a:prstGeom>
            <a:noFill/>
            <a:ln w="508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prstClr val="black"/>
                </a:solidFill>
                <a:effectLst/>
                <a:uLnTx/>
                <a:uFillTx/>
                <a:latin typeface="Calibri"/>
                <a:ea typeface="+mn-ea"/>
                <a:cs typeface="+mn-cs"/>
                <a:sym typeface="Helvetica"/>
              </a:endParaRPr>
            </a:p>
          </p:txBody>
        </p:sp>
      </p:grpSp>
    </p:spTree>
    <p:extLst>
      <p:ext uri="{BB962C8B-B14F-4D97-AF65-F5344CB8AC3E}">
        <p14:creationId xmlns:p14="http://schemas.microsoft.com/office/powerpoint/2010/main" val="1169909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66" descr="*">
            <a:extLst>
              <a:ext uri="{FF2B5EF4-FFF2-40B4-BE49-F238E27FC236}">
                <a16:creationId xmlns:a16="http://schemas.microsoft.com/office/drawing/2014/main" id="{15328D19-AD82-3F44-BAE6-BAEDCE1D8CA6}"/>
              </a:ext>
            </a:extLst>
          </p:cNvPr>
          <p:cNvSpPr/>
          <p:nvPr/>
        </p:nvSpPr>
        <p:spPr>
          <a:xfrm>
            <a:off x="-259219" y="-180954"/>
            <a:ext cx="12846470" cy="7219908"/>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srgbClr val="FFFFFF"/>
              </a:solidFill>
              <a:effectLst/>
              <a:uLnTx/>
              <a:uFillTx/>
              <a:latin typeface="Calibri"/>
              <a:ea typeface="+mn-ea"/>
              <a:cs typeface="+mn-cs"/>
              <a:sym typeface="Helvetica"/>
            </a:endParaRPr>
          </a:p>
        </p:txBody>
      </p:sp>
      <p:sp>
        <p:nvSpPr>
          <p:cNvPr id="2" name="Title 1"/>
          <p:cNvSpPr>
            <a:spLocks noGrp="1"/>
          </p:cNvSpPr>
          <p:nvPr>
            <p:ph type="title"/>
          </p:nvPr>
        </p:nvSpPr>
        <p:spPr>
          <a:xfrm>
            <a:off x="-328246" y="1100277"/>
            <a:ext cx="12520246" cy="875811"/>
          </a:xfrm>
          <a:solidFill>
            <a:srgbClr val="000000">
              <a:alpha val="54902"/>
            </a:srgbClr>
          </a:solidFill>
        </p:spPr>
        <p:txBody>
          <a:bodyPr>
            <a:normAutofit/>
          </a:bodyPr>
          <a:lstStyle/>
          <a:p>
            <a:pPr algn="ctr">
              <a:lnSpc>
                <a:spcPct val="100000"/>
              </a:lnSpc>
              <a:spcBef>
                <a:spcPts val="0"/>
              </a:spcBef>
              <a:defRPr/>
            </a:pPr>
            <a:r>
              <a:rPr lang="en-US" b="1" dirty="0">
                <a:solidFill>
                  <a:srgbClr val="FFFFFF"/>
                </a:solidFill>
                <a:latin typeface="Arial"/>
                <a:ea typeface="+mn-ea"/>
                <a:cs typeface="Arial"/>
              </a:rPr>
              <a:t>Documents: Lists</a:t>
            </a:r>
          </a:p>
        </p:txBody>
      </p:sp>
      <p:sp>
        <p:nvSpPr>
          <p:cNvPr id="17" name="Content Placeholder 2">
            <a:extLst>
              <a:ext uri="{FF2B5EF4-FFF2-40B4-BE49-F238E27FC236}">
                <a16:creationId xmlns:a16="http://schemas.microsoft.com/office/drawing/2014/main" id="{7447C7F0-4048-CE4F-830B-FB302516A418}"/>
              </a:ext>
            </a:extLst>
          </p:cNvPr>
          <p:cNvSpPr>
            <a:spLocks noGrp="1"/>
          </p:cNvSpPr>
          <p:nvPr>
            <p:ph idx="1"/>
          </p:nvPr>
        </p:nvSpPr>
        <p:spPr>
          <a:xfrm>
            <a:off x="1596498" y="2078231"/>
            <a:ext cx="9135035" cy="4136849"/>
          </a:xfrm>
        </p:spPr>
        <p:txBody>
          <a:bodyPr>
            <a:normAutofit/>
          </a:bodyPr>
          <a:lstStyle/>
          <a:p>
            <a:pPr>
              <a:lnSpc>
                <a:spcPct val="150000"/>
              </a:lnSpc>
              <a:spcBef>
                <a:spcPct val="0"/>
              </a:spcBef>
              <a:buClr>
                <a:schemeClr val="bg1"/>
              </a:buClr>
            </a:pPr>
            <a:r>
              <a:rPr lang="en-US" sz="3200" dirty="0">
                <a:solidFill>
                  <a:schemeClr val="bg1"/>
                </a:solidFill>
              </a:rPr>
              <a:t>Use lists to break up large blocks of text</a:t>
            </a:r>
          </a:p>
          <a:p>
            <a:pPr>
              <a:lnSpc>
                <a:spcPct val="150000"/>
              </a:lnSpc>
              <a:spcBef>
                <a:spcPct val="0"/>
              </a:spcBef>
              <a:buClr>
                <a:schemeClr val="bg1"/>
              </a:buClr>
            </a:pPr>
            <a:r>
              <a:rPr lang="en-US" sz="3200" dirty="0">
                <a:solidFill>
                  <a:schemeClr val="bg1"/>
                </a:solidFill>
              </a:rPr>
              <a:t>Use the built-in list functionality on the ribbon menu</a:t>
            </a:r>
          </a:p>
          <a:p>
            <a:pPr lvl="1">
              <a:lnSpc>
                <a:spcPct val="150000"/>
              </a:lnSpc>
              <a:spcBef>
                <a:spcPct val="0"/>
              </a:spcBef>
              <a:buClr>
                <a:schemeClr val="bg1"/>
              </a:buClr>
            </a:pPr>
            <a:r>
              <a:rPr lang="en-US" sz="2800" dirty="0">
                <a:solidFill>
                  <a:schemeClr val="bg1"/>
                </a:solidFill>
              </a:rPr>
              <a:t>Place the cursor where you would like to start the list</a:t>
            </a:r>
          </a:p>
          <a:p>
            <a:pPr lvl="1">
              <a:lnSpc>
                <a:spcPct val="150000"/>
              </a:lnSpc>
              <a:spcBef>
                <a:spcPct val="0"/>
              </a:spcBef>
              <a:buClr>
                <a:schemeClr val="bg1"/>
              </a:buClr>
            </a:pPr>
            <a:r>
              <a:rPr lang="en-US" sz="2800" dirty="0">
                <a:solidFill>
                  <a:schemeClr val="bg1"/>
                </a:solidFill>
              </a:rPr>
              <a:t>Go to the “Home” tab</a:t>
            </a:r>
          </a:p>
          <a:p>
            <a:pPr lvl="1">
              <a:lnSpc>
                <a:spcPct val="150000"/>
              </a:lnSpc>
              <a:spcBef>
                <a:spcPct val="0"/>
              </a:spcBef>
              <a:buClr>
                <a:schemeClr val="bg1"/>
              </a:buClr>
            </a:pPr>
            <a:r>
              <a:rPr lang="en-US" sz="2800" dirty="0">
                <a:solidFill>
                  <a:schemeClr val="bg1"/>
                </a:solidFill>
              </a:rPr>
              <a:t>Navigate to the “Paragraph” group</a:t>
            </a:r>
          </a:p>
          <a:p>
            <a:pPr lvl="1">
              <a:lnSpc>
                <a:spcPct val="150000"/>
              </a:lnSpc>
              <a:spcBef>
                <a:spcPct val="0"/>
              </a:spcBef>
              <a:buClr>
                <a:schemeClr val="bg1"/>
              </a:buClr>
            </a:pPr>
            <a:r>
              <a:rPr lang="en-US" sz="2800" dirty="0">
                <a:solidFill>
                  <a:schemeClr val="bg1"/>
                </a:solidFill>
              </a:rPr>
              <a:t>Select the bullets button</a:t>
            </a:r>
          </a:p>
          <a:p>
            <a:pPr>
              <a:lnSpc>
                <a:spcPct val="150000"/>
              </a:lnSpc>
              <a:spcBef>
                <a:spcPct val="0"/>
              </a:spcBef>
              <a:buClr>
                <a:schemeClr val="bg1"/>
              </a:buClr>
            </a:pPr>
            <a:endParaRPr lang="en-US" sz="3200" dirty="0">
              <a:solidFill>
                <a:schemeClr val="bg1"/>
              </a:solidFill>
            </a:endParaRPr>
          </a:p>
          <a:p>
            <a:pPr>
              <a:lnSpc>
                <a:spcPct val="150000"/>
              </a:lnSpc>
              <a:spcBef>
                <a:spcPct val="0"/>
              </a:spcBef>
              <a:buClr>
                <a:schemeClr val="bg1"/>
              </a:buClr>
            </a:pPr>
            <a:endParaRPr lang="en-US" sz="3200" dirty="0">
              <a:solidFill>
                <a:schemeClr val="bg1"/>
              </a:solidFill>
            </a:endParaRPr>
          </a:p>
        </p:txBody>
      </p:sp>
      <p:pic>
        <p:nvPicPr>
          <p:cNvPr id="31" name="image6.png" descr="N Y C Mayor's Office for People with Disabilities logo">
            <a:extLst>
              <a:ext uri="{FF2B5EF4-FFF2-40B4-BE49-F238E27FC236}">
                <a16:creationId xmlns:a16="http://schemas.microsoft.com/office/drawing/2014/main" id="{81C6E875-8430-9547-9978-6E1DEF963D6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57860" y="368681"/>
            <a:ext cx="2286000" cy="396513"/>
          </a:xfrm>
          <a:prstGeom prst="rect">
            <a:avLst/>
          </a:prstGeom>
          <a:ln w="12700" cap="flat">
            <a:noFill/>
            <a:miter lim="400000"/>
          </a:ln>
          <a:effectLst/>
        </p:spPr>
      </p:pic>
      <p:sp>
        <p:nvSpPr>
          <p:cNvPr id="22" name="Shape 50">
            <a:extLst>
              <a:ext uri="{FF2B5EF4-FFF2-40B4-BE49-F238E27FC236}">
                <a16:creationId xmlns:a16="http://schemas.microsoft.com/office/drawing/2014/main" id="{1FD609ED-F19E-EC4B-A6A4-8566BCE45E59}"/>
              </a:ext>
              <a:ext uri="{C183D7F6-B498-43B3-948B-1728B52AA6E4}">
                <adec:decorative xmlns:adec="http://schemas.microsoft.com/office/drawing/2017/decorative" val="0"/>
              </a:ext>
            </a:extLst>
          </p:cNvPr>
          <p:cNvSpPr txBox="1"/>
          <p:nvPr/>
        </p:nvSpPr>
        <p:spPr>
          <a:xfrm>
            <a:off x="9959232" y="6172511"/>
            <a:ext cx="199990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18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Arial"/>
                <a:sym typeface="Arial"/>
              </a:rPr>
              <a:t>NYC.gov/disability</a:t>
            </a:r>
            <a:endParaRPr kumimoji="0" sz="1800" b="0" i="0" u="none" strike="noStrike" kern="1200" cap="none" spc="0" normalizeH="0" baseline="0" noProof="0" dirty="0">
              <a:ln>
                <a:noFill/>
              </a:ln>
              <a:solidFill>
                <a:prstClr val="white"/>
              </a:solidFill>
              <a:effectLst/>
              <a:uLnTx/>
              <a:uFillTx/>
              <a:latin typeface="Arial"/>
              <a:cs typeface="Arial"/>
              <a:sym typeface="Arial"/>
            </a:endParaRPr>
          </a:p>
        </p:txBody>
      </p:sp>
      <p:pic>
        <p:nvPicPr>
          <p:cNvPr id="23" name="Picture 22" descr="Twitter logo">
            <a:extLst>
              <a:ext uri="{FF2B5EF4-FFF2-40B4-BE49-F238E27FC236}">
                <a16:creationId xmlns:a16="http://schemas.microsoft.com/office/drawing/2014/main" id="{11D5D29B-D820-2240-9637-76637212FF65}"/>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967" y="6215081"/>
            <a:ext cx="447115" cy="363502"/>
          </a:xfrm>
          <a:prstGeom prst="rect">
            <a:avLst/>
          </a:prstGeom>
        </p:spPr>
      </p:pic>
      <p:sp>
        <p:nvSpPr>
          <p:cNvPr id="12" name="Shape 52">
            <a:extLst>
              <a:ext uri="{FF2B5EF4-FFF2-40B4-BE49-F238E27FC236}">
                <a16:creationId xmlns:a16="http://schemas.microsoft.com/office/drawing/2014/main" id="{F97131C8-06AA-2C4D-BE60-9CDD34F2766D}"/>
              </a:ext>
              <a:ext uri="{C183D7F6-B498-43B3-948B-1728B52AA6E4}">
                <adec:decorative xmlns:adec="http://schemas.microsoft.com/office/drawing/2017/decorative" val="0"/>
              </a:ext>
            </a:extLst>
          </p:cNvPr>
          <p:cNvSpPr/>
          <p:nvPr/>
        </p:nvSpPr>
        <p:spPr>
          <a:xfrm>
            <a:off x="669289" y="6172511"/>
            <a:ext cx="206438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Avenir Book"/>
                <a:cs typeface="Arial"/>
              </a:rPr>
              <a:t>@NYCDisabilities</a:t>
            </a:r>
          </a:p>
        </p:txBody>
      </p:sp>
      <p:grpSp>
        <p:nvGrpSpPr>
          <p:cNvPr id="24" name="Group 23" descr="Collection of accessibility icons">
            <a:extLst>
              <a:ext uri="{C183D7F6-B498-43B3-948B-1728B52AA6E4}">
                <adec:decorative xmlns:adec="http://schemas.microsoft.com/office/drawing/2017/decorative" val="0"/>
              </a:ext>
            </a:extLst>
          </p:cNvPr>
          <p:cNvGrpSpPr/>
          <p:nvPr/>
        </p:nvGrpSpPr>
        <p:grpSpPr>
          <a:xfrm>
            <a:off x="8682338" y="164804"/>
            <a:ext cx="3200401" cy="662009"/>
            <a:chOff x="8682330" y="164800"/>
            <a:chExt cx="3200401" cy="662009"/>
          </a:xfrm>
        </p:grpSpPr>
        <p:pic>
          <p:nvPicPr>
            <p:cNvPr id="25" name="image1.png">
              <a:extLst>
                <a:ext uri="{FF2B5EF4-FFF2-40B4-BE49-F238E27FC236}">
                  <a16:creationId xmlns:a16="http://schemas.microsoft.com/office/drawing/2014/main" id="{85FC182E-35CD-D746-8CEE-EDCB114BE294}"/>
                </a:ext>
              </a:extLst>
            </p:cNvPr>
            <p:cNvPicPr/>
            <p:nvPr/>
          </p:nvPicPr>
          <p:blipFill>
            <a:blip r:embed="rId5"/>
            <a:stretch>
              <a:fillRect/>
            </a:stretch>
          </p:blipFill>
          <p:spPr>
            <a:xfrm>
              <a:off x="9328318" y="168462"/>
              <a:ext cx="647458" cy="647463"/>
            </a:xfrm>
            <a:prstGeom prst="rect">
              <a:avLst/>
            </a:prstGeom>
            <a:ln w="12700" cap="flat">
              <a:noFill/>
              <a:miter lim="400000"/>
            </a:ln>
            <a:effectLst/>
          </p:spPr>
        </p:pic>
        <p:pic>
          <p:nvPicPr>
            <p:cNvPr id="26" name="image2.png">
              <a:extLst>
                <a:ext uri="{FF2B5EF4-FFF2-40B4-BE49-F238E27FC236}">
                  <a16:creationId xmlns:a16="http://schemas.microsoft.com/office/drawing/2014/main" id="{8A1660F7-DF17-9340-BD5A-386C660BFDD5}"/>
                </a:ext>
              </a:extLst>
            </p:cNvPr>
            <p:cNvPicPr/>
            <p:nvPr/>
          </p:nvPicPr>
          <p:blipFill>
            <a:blip r:embed="rId6"/>
            <a:stretch>
              <a:fillRect/>
            </a:stretch>
          </p:blipFill>
          <p:spPr>
            <a:xfrm>
              <a:off x="10601646" y="167576"/>
              <a:ext cx="649229" cy="649235"/>
            </a:xfrm>
            <a:prstGeom prst="rect">
              <a:avLst/>
            </a:prstGeom>
            <a:ln w="12700" cap="flat">
              <a:noFill/>
              <a:miter lim="400000"/>
            </a:ln>
            <a:effectLst/>
          </p:spPr>
        </p:pic>
        <p:pic>
          <p:nvPicPr>
            <p:cNvPr id="27" name="image3.png">
              <a:extLst>
                <a:ext uri="{FF2B5EF4-FFF2-40B4-BE49-F238E27FC236}">
                  <a16:creationId xmlns:a16="http://schemas.microsoft.com/office/drawing/2014/main" id="{1F221A75-13E2-0D4D-A7A2-915DF1DCE003}"/>
                </a:ext>
              </a:extLst>
            </p:cNvPr>
            <p:cNvPicPr/>
            <p:nvPr/>
          </p:nvPicPr>
          <p:blipFill>
            <a:blip r:embed="rId7"/>
            <a:stretch>
              <a:fillRect/>
            </a:stretch>
          </p:blipFill>
          <p:spPr>
            <a:xfrm>
              <a:off x="8685051" y="168462"/>
              <a:ext cx="647457" cy="647463"/>
            </a:xfrm>
            <a:prstGeom prst="rect">
              <a:avLst/>
            </a:prstGeom>
            <a:ln w="12700" cap="flat">
              <a:noFill/>
              <a:miter lim="400000"/>
            </a:ln>
            <a:effectLst/>
          </p:spPr>
        </p:pic>
        <p:pic>
          <p:nvPicPr>
            <p:cNvPr id="28" name="image4.png">
              <a:extLst>
                <a:ext uri="{FF2B5EF4-FFF2-40B4-BE49-F238E27FC236}">
                  <a16:creationId xmlns:a16="http://schemas.microsoft.com/office/drawing/2014/main" id="{1E5252FE-6F1E-0042-AB2D-4AC09D94497D}"/>
                </a:ext>
              </a:extLst>
            </p:cNvPr>
            <p:cNvPicPr/>
            <p:nvPr/>
          </p:nvPicPr>
          <p:blipFill>
            <a:blip r:embed="rId8"/>
            <a:stretch>
              <a:fillRect/>
            </a:stretch>
          </p:blipFill>
          <p:spPr>
            <a:xfrm>
              <a:off x="11232552" y="171188"/>
              <a:ext cx="649229" cy="649235"/>
            </a:xfrm>
            <a:prstGeom prst="rect">
              <a:avLst/>
            </a:prstGeom>
            <a:ln w="12700" cap="flat">
              <a:noFill/>
              <a:miter lim="400000"/>
            </a:ln>
            <a:effectLst/>
          </p:spPr>
        </p:pic>
        <p:pic>
          <p:nvPicPr>
            <p:cNvPr id="29" name="image5.png">
              <a:extLst>
                <a:ext uri="{FF2B5EF4-FFF2-40B4-BE49-F238E27FC236}">
                  <a16:creationId xmlns:a16="http://schemas.microsoft.com/office/drawing/2014/main" id="{8F2BC955-9574-5842-ABF3-7E2FA8D61A3A}"/>
                </a:ext>
              </a:extLst>
            </p:cNvPr>
            <p:cNvPicPr/>
            <p:nvPr/>
          </p:nvPicPr>
          <p:blipFill>
            <a:blip r:embed="rId9"/>
            <a:stretch>
              <a:fillRect/>
            </a:stretch>
          </p:blipFill>
          <p:spPr>
            <a:xfrm>
              <a:off x="9959224" y="168462"/>
              <a:ext cx="647458" cy="647463"/>
            </a:xfrm>
            <a:prstGeom prst="rect">
              <a:avLst/>
            </a:prstGeom>
            <a:ln w="12700" cap="flat">
              <a:noFill/>
              <a:miter lim="400000"/>
            </a:ln>
            <a:effectLst/>
          </p:spPr>
        </p:pic>
        <p:sp>
          <p:nvSpPr>
            <p:cNvPr id="30" name="Shape 75">
              <a:extLst>
                <a:ext uri="{FF2B5EF4-FFF2-40B4-BE49-F238E27FC236}">
                  <a16:creationId xmlns:a16="http://schemas.microsoft.com/office/drawing/2014/main" id="{8A7FD337-5E80-CC42-B23F-99E3946BCAB3}"/>
                </a:ext>
              </a:extLst>
            </p:cNvPr>
            <p:cNvSpPr/>
            <p:nvPr/>
          </p:nvSpPr>
          <p:spPr>
            <a:xfrm>
              <a:off x="8682330" y="164800"/>
              <a:ext cx="3200401" cy="662009"/>
            </a:xfrm>
            <a:prstGeom prst="rect">
              <a:avLst/>
            </a:prstGeom>
            <a:noFill/>
            <a:ln w="508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prstClr val="black"/>
                </a:solidFill>
                <a:effectLst/>
                <a:uLnTx/>
                <a:uFillTx/>
                <a:latin typeface="Calibri"/>
                <a:ea typeface="+mn-ea"/>
                <a:cs typeface="+mn-cs"/>
                <a:sym typeface="Helvetica"/>
              </a:endParaRPr>
            </a:p>
          </p:txBody>
        </p:sp>
      </p:grpSp>
    </p:spTree>
    <p:extLst>
      <p:ext uri="{BB962C8B-B14F-4D97-AF65-F5344CB8AC3E}">
        <p14:creationId xmlns:p14="http://schemas.microsoft.com/office/powerpoint/2010/main" val="380556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66" descr="*">
            <a:extLst>
              <a:ext uri="{FF2B5EF4-FFF2-40B4-BE49-F238E27FC236}">
                <a16:creationId xmlns:a16="http://schemas.microsoft.com/office/drawing/2014/main" id="{15328D19-AD82-3F44-BAE6-BAEDCE1D8CA6}"/>
              </a:ext>
            </a:extLst>
          </p:cNvPr>
          <p:cNvSpPr/>
          <p:nvPr/>
        </p:nvSpPr>
        <p:spPr>
          <a:xfrm>
            <a:off x="-321972" y="-177416"/>
            <a:ext cx="12846470" cy="7219908"/>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srgbClr val="FFFFFF"/>
              </a:solidFill>
              <a:effectLst/>
              <a:uLnTx/>
              <a:uFillTx/>
              <a:latin typeface="Calibri"/>
              <a:ea typeface="+mn-ea"/>
              <a:cs typeface="+mn-cs"/>
              <a:sym typeface="Helvetica"/>
            </a:endParaRPr>
          </a:p>
        </p:txBody>
      </p:sp>
      <p:sp>
        <p:nvSpPr>
          <p:cNvPr id="2" name="Title 1"/>
          <p:cNvSpPr>
            <a:spLocks noGrp="1"/>
          </p:cNvSpPr>
          <p:nvPr>
            <p:ph type="title"/>
          </p:nvPr>
        </p:nvSpPr>
        <p:spPr>
          <a:xfrm>
            <a:off x="-328246" y="1100277"/>
            <a:ext cx="12520246" cy="875811"/>
          </a:xfrm>
          <a:solidFill>
            <a:srgbClr val="000000">
              <a:alpha val="54902"/>
            </a:srgbClr>
          </a:solidFill>
        </p:spPr>
        <p:txBody>
          <a:bodyPr>
            <a:normAutofit/>
          </a:bodyPr>
          <a:lstStyle/>
          <a:p>
            <a:pPr algn="ctr">
              <a:lnSpc>
                <a:spcPct val="100000"/>
              </a:lnSpc>
              <a:spcBef>
                <a:spcPts val="0"/>
              </a:spcBef>
              <a:defRPr/>
            </a:pPr>
            <a:r>
              <a:rPr lang="en-US" b="1" dirty="0">
                <a:solidFill>
                  <a:srgbClr val="FFFFFF"/>
                </a:solidFill>
                <a:latin typeface="Arial"/>
                <a:ea typeface="+mn-ea"/>
                <a:cs typeface="Arial"/>
              </a:rPr>
              <a:t>Documents: Hyperlinks</a:t>
            </a:r>
          </a:p>
        </p:txBody>
      </p:sp>
      <p:sp>
        <p:nvSpPr>
          <p:cNvPr id="17" name="Content Placeholder 2">
            <a:extLst>
              <a:ext uri="{FF2B5EF4-FFF2-40B4-BE49-F238E27FC236}">
                <a16:creationId xmlns:a16="http://schemas.microsoft.com/office/drawing/2014/main" id="{7447C7F0-4048-CE4F-830B-FB302516A418}"/>
              </a:ext>
            </a:extLst>
          </p:cNvPr>
          <p:cNvSpPr>
            <a:spLocks noGrp="1"/>
          </p:cNvSpPr>
          <p:nvPr>
            <p:ph idx="1"/>
          </p:nvPr>
        </p:nvSpPr>
        <p:spPr>
          <a:xfrm>
            <a:off x="1158171" y="2087001"/>
            <a:ext cx="9547412" cy="3263456"/>
          </a:xfrm>
        </p:spPr>
        <p:txBody>
          <a:bodyPr>
            <a:noAutofit/>
          </a:bodyPr>
          <a:lstStyle/>
          <a:p>
            <a:pPr>
              <a:lnSpc>
                <a:spcPct val="150000"/>
              </a:lnSpc>
              <a:spcBef>
                <a:spcPct val="0"/>
              </a:spcBef>
              <a:buClr>
                <a:schemeClr val="bg1"/>
              </a:buClr>
            </a:pPr>
            <a:r>
              <a:rPr lang="en-US" sz="2600" dirty="0">
                <a:solidFill>
                  <a:schemeClr val="bg1"/>
                </a:solidFill>
              </a:rPr>
              <a:t>Make URLS into hyperlinks so that they are easier to access</a:t>
            </a:r>
          </a:p>
          <a:p>
            <a:pPr lvl="1">
              <a:lnSpc>
                <a:spcPct val="150000"/>
              </a:lnSpc>
              <a:spcBef>
                <a:spcPct val="0"/>
              </a:spcBef>
              <a:buClr>
                <a:schemeClr val="bg1"/>
              </a:buClr>
            </a:pPr>
            <a:r>
              <a:rPr lang="en-US" sz="2200" dirty="0">
                <a:solidFill>
                  <a:schemeClr val="bg1"/>
                </a:solidFill>
              </a:rPr>
              <a:t>Select the text that you would like to hyperlink</a:t>
            </a:r>
          </a:p>
          <a:p>
            <a:pPr lvl="1">
              <a:lnSpc>
                <a:spcPct val="150000"/>
              </a:lnSpc>
              <a:spcBef>
                <a:spcPct val="0"/>
              </a:spcBef>
              <a:buClr>
                <a:schemeClr val="bg1"/>
              </a:buClr>
            </a:pPr>
            <a:r>
              <a:rPr lang="en-US" sz="2200" dirty="0">
                <a:solidFill>
                  <a:schemeClr val="bg1"/>
                </a:solidFill>
              </a:rPr>
              <a:t>Right click and choose “Hyperlink”</a:t>
            </a:r>
          </a:p>
          <a:p>
            <a:pPr lvl="1">
              <a:lnSpc>
                <a:spcPct val="150000"/>
              </a:lnSpc>
              <a:spcBef>
                <a:spcPct val="0"/>
              </a:spcBef>
              <a:buClr>
                <a:schemeClr val="bg1"/>
              </a:buClr>
            </a:pPr>
            <a:r>
              <a:rPr lang="en-US" sz="2200" dirty="0">
                <a:solidFill>
                  <a:schemeClr val="bg1"/>
                </a:solidFill>
              </a:rPr>
              <a:t>Paste the URL in the field labelled “Address”</a:t>
            </a:r>
          </a:p>
          <a:p>
            <a:pPr lvl="1">
              <a:lnSpc>
                <a:spcPct val="150000"/>
              </a:lnSpc>
              <a:spcBef>
                <a:spcPct val="0"/>
              </a:spcBef>
              <a:buClr>
                <a:schemeClr val="bg1"/>
              </a:buClr>
            </a:pPr>
            <a:r>
              <a:rPr lang="en-US" sz="2200" dirty="0">
                <a:solidFill>
                  <a:schemeClr val="bg1"/>
                </a:solidFill>
              </a:rPr>
              <a:t>Use the “Text to Display” field to change the text label for the link </a:t>
            </a:r>
          </a:p>
          <a:p>
            <a:pPr>
              <a:lnSpc>
                <a:spcPct val="150000"/>
              </a:lnSpc>
              <a:spcBef>
                <a:spcPct val="0"/>
              </a:spcBef>
              <a:buClr>
                <a:schemeClr val="bg1"/>
              </a:buClr>
            </a:pPr>
            <a:r>
              <a:rPr lang="en-US" sz="2600" dirty="0">
                <a:solidFill>
                  <a:schemeClr val="bg1"/>
                </a:solidFill>
              </a:rPr>
              <a:t>Keyboard Shortcut: Press Control + K to add a hyperlink</a:t>
            </a:r>
          </a:p>
          <a:p>
            <a:pPr>
              <a:lnSpc>
                <a:spcPct val="150000"/>
              </a:lnSpc>
              <a:spcBef>
                <a:spcPct val="0"/>
              </a:spcBef>
              <a:buClr>
                <a:schemeClr val="bg1"/>
              </a:buClr>
            </a:pPr>
            <a:r>
              <a:rPr lang="en-US" sz="2600" b="1" dirty="0">
                <a:solidFill>
                  <a:schemeClr val="bg1"/>
                </a:solidFill>
              </a:rPr>
              <a:t>Note</a:t>
            </a:r>
            <a:r>
              <a:rPr lang="en-US" sz="2600" dirty="0">
                <a:solidFill>
                  <a:schemeClr val="bg1"/>
                </a:solidFill>
              </a:rPr>
              <a:t>: Use unique and descriptive labels. (Avoid simply </a:t>
            </a:r>
            <a:r>
              <a:rPr lang="en-US" sz="2600" i="1" u="sng" dirty="0">
                <a:solidFill>
                  <a:schemeClr val="bg1"/>
                </a:solidFill>
              </a:rPr>
              <a:t>Click Here</a:t>
            </a:r>
            <a:r>
              <a:rPr lang="en-US" sz="2600" dirty="0">
                <a:solidFill>
                  <a:schemeClr val="bg1"/>
                </a:solidFill>
              </a:rPr>
              <a:t>)</a:t>
            </a:r>
          </a:p>
        </p:txBody>
      </p:sp>
      <p:pic>
        <p:nvPicPr>
          <p:cNvPr id="31" name="image6.png" descr="N Y C Mayor's Office for People with Disabilities logo">
            <a:extLst>
              <a:ext uri="{FF2B5EF4-FFF2-40B4-BE49-F238E27FC236}">
                <a16:creationId xmlns:a16="http://schemas.microsoft.com/office/drawing/2014/main" id="{81C6E875-8430-9547-9978-6E1DEF963D6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57860" y="368681"/>
            <a:ext cx="2286000" cy="396513"/>
          </a:xfrm>
          <a:prstGeom prst="rect">
            <a:avLst/>
          </a:prstGeom>
          <a:ln w="12700" cap="flat">
            <a:noFill/>
            <a:miter lim="400000"/>
          </a:ln>
          <a:effectLst/>
        </p:spPr>
      </p:pic>
      <p:sp>
        <p:nvSpPr>
          <p:cNvPr id="22" name="Shape 50">
            <a:extLst>
              <a:ext uri="{FF2B5EF4-FFF2-40B4-BE49-F238E27FC236}">
                <a16:creationId xmlns:a16="http://schemas.microsoft.com/office/drawing/2014/main" id="{1FD609ED-F19E-EC4B-A6A4-8566BCE45E59}"/>
              </a:ext>
              <a:ext uri="{C183D7F6-B498-43B3-948B-1728B52AA6E4}">
                <adec:decorative xmlns:adec="http://schemas.microsoft.com/office/drawing/2017/decorative" val="0"/>
              </a:ext>
            </a:extLst>
          </p:cNvPr>
          <p:cNvSpPr txBox="1"/>
          <p:nvPr/>
        </p:nvSpPr>
        <p:spPr>
          <a:xfrm>
            <a:off x="9959232" y="6172511"/>
            <a:ext cx="199990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18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Arial"/>
                <a:sym typeface="Arial"/>
              </a:rPr>
              <a:t>NYC.gov/disability</a:t>
            </a:r>
            <a:endParaRPr kumimoji="0" sz="1800" b="0" i="0" u="none" strike="noStrike" kern="1200" cap="none" spc="0" normalizeH="0" baseline="0" noProof="0" dirty="0">
              <a:ln>
                <a:noFill/>
              </a:ln>
              <a:solidFill>
                <a:prstClr val="white"/>
              </a:solidFill>
              <a:effectLst/>
              <a:uLnTx/>
              <a:uFillTx/>
              <a:latin typeface="Arial"/>
              <a:cs typeface="Arial"/>
              <a:sym typeface="Arial"/>
            </a:endParaRPr>
          </a:p>
        </p:txBody>
      </p:sp>
      <p:pic>
        <p:nvPicPr>
          <p:cNvPr id="23" name="Picture 22" descr="Twitter logo">
            <a:extLst>
              <a:ext uri="{FF2B5EF4-FFF2-40B4-BE49-F238E27FC236}">
                <a16:creationId xmlns:a16="http://schemas.microsoft.com/office/drawing/2014/main" id="{11D5D29B-D820-2240-9637-76637212FF65}"/>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967" y="6215081"/>
            <a:ext cx="447115" cy="363502"/>
          </a:xfrm>
          <a:prstGeom prst="rect">
            <a:avLst/>
          </a:prstGeom>
        </p:spPr>
      </p:pic>
      <p:sp>
        <p:nvSpPr>
          <p:cNvPr id="12" name="Shape 52">
            <a:extLst>
              <a:ext uri="{FF2B5EF4-FFF2-40B4-BE49-F238E27FC236}">
                <a16:creationId xmlns:a16="http://schemas.microsoft.com/office/drawing/2014/main" id="{F97131C8-06AA-2C4D-BE60-9CDD34F2766D}"/>
              </a:ext>
              <a:ext uri="{C183D7F6-B498-43B3-948B-1728B52AA6E4}">
                <adec:decorative xmlns:adec="http://schemas.microsoft.com/office/drawing/2017/decorative" val="0"/>
              </a:ext>
            </a:extLst>
          </p:cNvPr>
          <p:cNvSpPr/>
          <p:nvPr/>
        </p:nvSpPr>
        <p:spPr>
          <a:xfrm>
            <a:off x="669289" y="6172511"/>
            <a:ext cx="206438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Avenir Book"/>
                <a:cs typeface="Arial"/>
              </a:rPr>
              <a:t>@NYCDisabilities</a:t>
            </a:r>
          </a:p>
        </p:txBody>
      </p:sp>
      <p:grpSp>
        <p:nvGrpSpPr>
          <p:cNvPr id="24" name="Group 23" descr="Collection of accessibility icons">
            <a:extLst>
              <a:ext uri="{C183D7F6-B498-43B3-948B-1728B52AA6E4}">
                <adec:decorative xmlns:adec="http://schemas.microsoft.com/office/drawing/2017/decorative" val="0"/>
              </a:ext>
            </a:extLst>
          </p:cNvPr>
          <p:cNvGrpSpPr/>
          <p:nvPr/>
        </p:nvGrpSpPr>
        <p:grpSpPr>
          <a:xfrm>
            <a:off x="8682338" y="164804"/>
            <a:ext cx="3200401" cy="662009"/>
            <a:chOff x="8682330" y="164800"/>
            <a:chExt cx="3200401" cy="662009"/>
          </a:xfrm>
        </p:grpSpPr>
        <p:pic>
          <p:nvPicPr>
            <p:cNvPr id="25" name="image1.png">
              <a:extLst>
                <a:ext uri="{FF2B5EF4-FFF2-40B4-BE49-F238E27FC236}">
                  <a16:creationId xmlns:a16="http://schemas.microsoft.com/office/drawing/2014/main" id="{85FC182E-35CD-D746-8CEE-EDCB114BE294}"/>
                </a:ext>
              </a:extLst>
            </p:cNvPr>
            <p:cNvPicPr/>
            <p:nvPr/>
          </p:nvPicPr>
          <p:blipFill>
            <a:blip r:embed="rId5"/>
            <a:stretch>
              <a:fillRect/>
            </a:stretch>
          </p:blipFill>
          <p:spPr>
            <a:xfrm>
              <a:off x="9328318" y="168462"/>
              <a:ext cx="647458" cy="647463"/>
            </a:xfrm>
            <a:prstGeom prst="rect">
              <a:avLst/>
            </a:prstGeom>
            <a:ln w="12700" cap="flat">
              <a:noFill/>
              <a:miter lim="400000"/>
            </a:ln>
            <a:effectLst/>
          </p:spPr>
        </p:pic>
        <p:pic>
          <p:nvPicPr>
            <p:cNvPr id="26" name="image2.png">
              <a:extLst>
                <a:ext uri="{FF2B5EF4-FFF2-40B4-BE49-F238E27FC236}">
                  <a16:creationId xmlns:a16="http://schemas.microsoft.com/office/drawing/2014/main" id="{8A1660F7-DF17-9340-BD5A-386C660BFDD5}"/>
                </a:ext>
              </a:extLst>
            </p:cNvPr>
            <p:cNvPicPr/>
            <p:nvPr/>
          </p:nvPicPr>
          <p:blipFill>
            <a:blip r:embed="rId6"/>
            <a:stretch>
              <a:fillRect/>
            </a:stretch>
          </p:blipFill>
          <p:spPr>
            <a:xfrm>
              <a:off x="10601646" y="167576"/>
              <a:ext cx="649229" cy="649235"/>
            </a:xfrm>
            <a:prstGeom prst="rect">
              <a:avLst/>
            </a:prstGeom>
            <a:ln w="12700" cap="flat">
              <a:noFill/>
              <a:miter lim="400000"/>
            </a:ln>
            <a:effectLst/>
          </p:spPr>
        </p:pic>
        <p:pic>
          <p:nvPicPr>
            <p:cNvPr id="27" name="image3.png">
              <a:extLst>
                <a:ext uri="{FF2B5EF4-FFF2-40B4-BE49-F238E27FC236}">
                  <a16:creationId xmlns:a16="http://schemas.microsoft.com/office/drawing/2014/main" id="{1F221A75-13E2-0D4D-A7A2-915DF1DCE003}"/>
                </a:ext>
              </a:extLst>
            </p:cNvPr>
            <p:cNvPicPr/>
            <p:nvPr/>
          </p:nvPicPr>
          <p:blipFill>
            <a:blip r:embed="rId7"/>
            <a:stretch>
              <a:fillRect/>
            </a:stretch>
          </p:blipFill>
          <p:spPr>
            <a:xfrm>
              <a:off x="8685051" y="168462"/>
              <a:ext cx="647457" cy="647463"/>
            </a:xfrm>
            <a:prstGeom prst="rect">
              <a:avLst/>
            </a:prstGeom>
            <a:ln w="12700" cap="flat">
              <a:noFill/>
              <a:miter lim="400000"/>
            </a:ln>
            <a:effectLst/>
          </p:spPr>
        </p:pic>
        <p:pic>
          <p:nvPicPr>
            <p:cNvPr id="28" name="image4.png">
              <a:extLst>
                <a:ext uri="{FF2B5EF4-FFF2-40B4-BE49-F238E27FC236}">
                  <a16:creationId xmlns:a16="http://schemas.microsoft.com/office/drawing/2014/main" id="{1E5252FE-6F1E-0042-AB2D-4AC09D94497D}"/>
                </a:ext>
              </a:extLst>
            </p:cNvPr>
            <p:cNvPicPr/>
            <p:nvPr/>
          </p:nvPicPr>
          <p:blipFill>
            <a:blip r:embed="rId8"/>
            <a:stretch>
              <a:fillRect/>
            </a:stretch>
          </p:blipFill>
          <p:spPr>
            <a:xfrm>
              <a:off x="11232552" y="171188"/>
              <a:ext cx="649229" cy="649235"/>
            </a:xfrm>
            <a:prstGeom prst="rect">
              <a:avLst/>
            </a:prstGeom>
            <a:ln w="12700" cap="flat">
              <a:noFill/>
              <a:miter lim="400000"/>
            </a:ln>
            <a:effectLst/>
          </p:spPr>
        </p:pic>
        <p:pic>
          <p:nvPicPr>
            <p:cNvPr id="29" name="image5.png">
              <a:extLst>
                <a:ext uri="{FF2B5EF4-FFF2-40B4-BE49-F238E27FC236}">
                  <a16:creationId xmlns:a16="http://schemas.microsoft.com/office/drawing/2014/main" id="{8F2BC955-9574-5842-ABF3-7E2FA8D61A3A}"/>
                </a:ext>
              </a:extLst>
            </p:cNvPr>
            <p:cNvPicPr/>
            <p:nvPr/>
          </p:nvPicPr>
          <p:blipFill>
            <a:blip r:embed="rId9"/>
            <a:stretch>
              <a:fillRect/>
            </a:stretch>
          </p:blipFill>
          <p:spPr>
            <a:xfrm>
              <a:off x="9959224" y="168462"/>
              <a:ext cx="647458" cy="647463"/>
            </a:xfrm>
            <a:prstGeom prst="rect">
              <a:avLst/>
            </a:prstGeom>
            <a:ln w="12700" cap="flat">
              <a:noFill/>
              <a:miter lim="400000"/>
            </a:ln>
            <a:effectLst/>
          </p:spPr>
        </p:pic>
        <p:sp>
          <p:nvSpPr>
            <p:cNvPr id="30" name="Shape 75">
              <a:extLst>
                <a:ext uri="{FF2B5EF4-FFF2-40B4-BE49-F238E27FC236}">
                  <a16:creationId xmlns:a16="http://schemas.microsoft.com/office/drawing/2014/main" id="{8A7FD337-5E80-CC42-B23F-99E3946BCAB3}"/>
                </a:ext>
              </a:extLst>
            </p:cNvPr>
            <p:cNvSpPr/>
            <p:nvPr/>
          </p:nvSpPr>
          <p:spPr>
            <a:xfrm>
              <a:off x="8682330" y="164800"/>
              <a:ext cx="3200401" cy="662009"/>
            </a:xfrm>
            <a:prstGeom prst="rect">
              <a:avLst/>
            </a:prstGeom>
            <a:noFill/>
            <a:ln w="508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prstClr val="black"/>
                </a:solidFill>
                <a:effectLst/>
                <a:uLnTx/>
                <a:uFillTx/>
                <a:latin typeface="Calibri"/>
                <a:ea typeface="+mn-ea"/>
                <a:cs typeface="+mn-cs"/>
                <a:sym typeface="Helvetica"/>
              </a:endParaRPr>
            </a:p>
          </p:txBody>
        </p:sp>
      </p:grpSp>
    </p:spTree>
    <p:extLst>
      <p:ext uri="{BB962C8B-B14F-4D97-AF65-F5344CB8AC3E}">
        <p14:creationId xmlns:p14="http://schemas.microsoft.com/office/powerpoint/2010/main" val="1027769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hoto of N Y C Skyline">
            <a:extLst>
              <a:ext uri="{FF2B5EF4-FFF2-40B4-BE49-F238E27FC236}">
                <a16:creationId xmlns:a16="http://schemas.microsoft.com/office/drawing/2014/main" id="{16A888E7-9BD5-4142-818A-5C01B60641BC}"/>
              </a:ext>
            </a:extLst>
          </p:cNvPr>
          <p:cNvPicPr>
            <a:picLocks noChangeAspect="1"/>
          </p:cNvPicPr>
          <p:nvPr/>
        </p:nvPicPr>
        <p:blipFill>
          <a:blip r:embed="rId3"/>
          <a:stretch>
            <a:fillRect/>
          </a:stretch>
        </p:blipFill>
        <p:spPr>
          <a:xfrm>
            <a:off x="-137343" y="-12879"/>
            <a:ext cx="12466686" cy="7010398"/>
          </a:xfrm>
          <a:prstGeom prst="rect">
            <a:avLst/>
          </a:prstGeom>
        </p:spPr>
      </p:pic>
      <p:sp>
        <p:nvSpPr>
          <p:cNvPr id="2" name="Title 1"/>
          <p:cNvSpPr>
            <a:spLocks noGrp="1"/>
          </p:cNvSpPr>
          <p:nvPr>
            <p:ph type="title" idx="4294967295"/>
          </p:nvPr>
        </p:nvSpPr>
        <p:spPr>
          <a:xfrm>
            <a:off x="-175847" y="2445043"/>
            <a:ext cx="12505189" cy="1325563"/>
          </a:xfrm>
          <a:solidFill>
            <a:srgbClr val="000000">
              <a:alpha val="67843"/>
            </a:srgbClr>
          </a:solidFill>
        </p:spPr>
        <p:txBody>
          <a:bodyPr>
            <a:normAutofit fontScale="90000"/>
          </a:bodyPr>
          <a:lstStyle/>
          <a:p>
            <a:pPr algn="ctr">
              <a:lnSpc>
                <a:spcPct val="100000"/>
              </a:lnSpc>
              <a:spcBef>
                <a:spcPts val="0"/>
              </a:spcBef>
              <a:defRPr/>
            </a:pPr>
            <a:r>
              <a:rPr lang="en-US" b="1" dirty="0">
                <a:solidFill>
                  <a:srgbClr val="FFFFFF"/>
                </a:solidFill>
                <a:latin typeface="Arial"/>
                <a:ea typeface="+mn-ea"/>
                <a:cs typeface="Arial"/>
              </a:rPr>
              <a:t>Accessible Communications</a:t>
            </a:r>
            <a:br>
              <a:rPr lang="en-US" b="1" dirty="0">
                <a:solidFill>
                  <a:srgbClr val="FFFFFF"/>
                </a:solidFill>
                <a:latin typeface="Arial"/>
                <a:ea typeface="+mn-ea"/>
                <a:cs typeface="Arial"/>
              </a:rPr>
            </a:br>
            <a:r>
              <a:rPr lang="en-US" b="1" dirty="0">
                <a:solidFill>
                  <a:srgbClr val="FFFFFF"/>
                </a:solidFill>
                <a:latin typeface="Arial"/>
                <a:ea typeface="+mn-ea"/>
                <a:cs typeface="Arial"/>
              </a:rPr>
              <a:t>Documents, Slide Decks and Emails</a:t>
            </a:r>
          </a:p>
        </p:txBody>
      </p:sp>
      <p:pic>
        <p:nvPicPr>
          <p:cNvPr id="11" name="image6.png" descr="Mayor's Office for People with Disabilities Logo">
            <a:extLst>
              <a:ext uri="{FF2B5EF4-FFF2-40B4-BE49-F238E27FC236}">
                <a16:creationId xmlns:a16="http://schemas.microsoft.com/office/drawing/2014/main" id="{A36625CB-4504-4947-BFFF-91BFED95754F}"/>
              </a:ext>
            </a:extLst>
          </p:cNvPr>
          <p:cNvPicPr>
            <a:picLocks noChangeAspect="1"/>
          </p:cNvPicPr>
          <p:nvPr/>
        </p:nvPicPr>
        <p:blipFill>
          <a:blip r:embed="rId4"/>
          <a:stretch>
            <a:fillRect/>
          </a:stretch>
        </p:blipFill>
        <p:spPr>
          <a:xfrm>
            <a:off x="206059" y="286545"/>
            <a:ext cx="2635881" cy="457200"/>
          </a:xfrm>
          <a:prstGeom prst="rect">
            <a:avLst/>
          </a:prstGeom>
          <a:ln w="12700" cap="flat">
            <a:noFill/>
            <a:miter lim="400000"/>
          </a:ln>
          <a:effectLst/>
        </p:spPr>
      </p:pic>
      <p:sp>
        <p:nvSpPr>
          <p:cNvPr id="17" name="Rectangle 16" descr="*">
            <a:extLst>
              <a:ext uri="{FF2B5EF4-FFF2-40B4-BE49-F238E27FC236}">
                <a16:creationId xmlns:a16="http://schemas.microsoft.com/office/drawing/2014/main" id="{FC5D360C-ED2D-1742-B2E8-CA9E0316E357}"/>
              </a:ext>
            </a:extLst>
          </p:cNvPr>
          <p:cNvSpPr/>
          <p:nvPr/>
        </p:nvSpPr>
        <p:spPr>
          <a:xfrm>
            <a:off x="9805737" y="6261832"/>
            <a:ext cx="2375740" cy="44731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Shape 50">
            <a:extLst>
              <a:ext uri="{FF2B5EF4-FFF2-40B4-BE49-F238E27FC236}">
                <a16:creationId xmlns:a16="http://schemas.microsoft.com/office/drawing/2014/main" id="{1FD609ED-F19E-EC4B-A6A4-8566BCE45E59}"/>
              </a:ext>
            </a:extLst>
          </p:cNvPr>
          <p:cNvSpPr txBox="1"/>
          <p:nvPr/>
        </p:nvSpPr>
        <p:spPr>
          <a:xfrm>
            <a:off x="9938085" y="6251943"/>
            <a:ext cx="2243392" cy="41036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18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a:cs typeface="Arial"/>
                <a:sym typeface="Arial"/>
              </a:rPr>
              <a:t>NYC.gov/disability</a:t>
            </a:r>
            <a:endParaRPr kumimoji="0" sz="2000" b="0" i="0" u="none" strike="noStrike" kern="1200" cap="none" spc="0" normalizeH="0" baseline="0" noProof="0" dirty="0">
              <a:ln>
                <a:noFill/>
              </a:ln>
              <a:solidFill>
                <a:prstClr val="white"/>
              </a:solidFill>
              <a:effectLst/>
              <a:uLnTx/>
              <a:uFillTx/>
              <a:latin typeface="Arial"/>
              <a:cs typeface="Arial"/>
              <a:sym typeface="Arial"/>
            </a:endParaRPr>
          </a:p>
        </p:txBody>
      </p:sp>
      <p:sp>
        <p:nvSpPr>
          <p:cNvPr id="16" name="Rectangle 15" descr="*">
            <a:extLst>
              <a:ext uri="{FF2B5EF4-FFF2-40B4-BE49-F238E27FC236}">
                <a16:creationId xmlns:a16="http://schemas.microsoft.com/office/drawing/2014/main" id="{FC5D360C-ED2D-1742-B2E8-CA9E0316E357}"/>
              </a:ext>
            </a:extLst>
          </p:cNvPr>
          <p:cNvSpPr/>
          <p:nvPr/>
        </p:nvSpPr>
        <p:spPr>
          <a:xfrm>
            <a:off x="206058" y="6251943"/>
            <a:ext cx="2540365" cy="44731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image7.png" descr="Twitter Icon">
            <a:extLst>
              <a:ext uri="{FF2B5EF4-FFF2-40B4-BE49-F238E27FC236}">
                <a16:creationId xmlns:a16="http://schemas.microsoft.com/office/drawing/2014/main" id="{9D86881E-1ADD-964E-A08A-A3087FF033E8}"/>
              </a:ext>
            </a:extLst>
          </p:cNvPr>
          <p:cNvPicPr>
            <a:picLocks noChangeAspect="1"/>
          </p:cNvPicPr>
          <p:nvPr/>
        </p:nvPicPr>
        <p:blipFill rotWithShape="1">
          <a:blip r:embed="rId5"/>
          <a:srcRect l="11032" t="13582" r="10305" b="13295"/>
          <a:stretch/>
        </p:blipFill>
        <p:spPr>
          <a:xfrm>
            <a:off x="152401" y="6202063"/>
            <a:ext cx="599154" cy="556960"/>
          </a:xfrm>
          <a:prstGeom prst="rect">
            <a:avLst/>
          </a:prstGeom>
          <a:ln w="12700" cap="flat">
            <a:noFill/>
            <a:miter lim="400000"/>
          </a:ln>
          <a:effectLst/>
        </p:spPr>
      </p:pic>
      <p:sp>
        <p:nvSpPr>
          <p:cNvPr id="15" name="Shape 50">
            <a:extLst>
              <a:ext uri="{FF2B5EF4-FFF2-40B4-BE49-F238E27FC236}">
                <a16:creationId xmlns:a16="http://schemas.microsoft.com/office/drawing/2014/main" id="{1FD609ED-F19E-EC4B-A6A4-8566BCE45E59}"/>
              </a:ext>
            </a:extLst>
          </p:cNvPr>
          <p:cNvSpPr txBox="1"/>
          <p:nvPr/>
        </p:nvSpPr>
        <p:spPr>
          <a:xfrm>
            <a:off x="624368" y="6232833"/>
            <a:ext cx="2122056" cy="41036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18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1200" cap="none" spc="0" normalizeH="0" baseline="0" noProof="0" dirty="0">
                <a:ln>
                  <a:noFill/>
                </a:ln>
                <a:solidFill>
                  <a:prstClr val="white"/>
                </a:solidFill>
                <a:effectLst/>
                <a:uLnTx/>
                <a:uFillTx/>
                <a:latin typeface="Arial"/>
                <a:cs typeface="Arial"/>
                <a:sym typeface="Arial"/>
              </a:rPr>
              <a:t>@NYCDisabilities</a:t>
            </a:r>
          </a:p>
        </p:txBody>
      </p:sp>
      <p:pic>
        <p:nvPicPr>
          <p:cNvPr id="12" name="Picture 11" descr="Colorful collection of accessibility icons including a person in a wheelchair, a person with a mobility cane, braille symbol, assistive listening device symbol and ASL interpretation">
            <a:extLst>
              <a:ext uri="{FF2B5EF4-FFF2-40B4-BE49-F238E27FC236}">
                <a16:creationId xmlns:a16="http://schemas.microsoft.com/office/drawing/2014/main" id="{B893B0FA-B8C9-7B48-AEE7-20E74AD48527}"/>
              </a:ext>
            </a:extLst>
          </p:cNvPr>
          <p:cNvPicPr>
            <a:picLocks noChangeAspect="1"/>
          </p:cNvPicPr>
          <p:nvPr/>
        </p:nvPicPr>
        <p:blipFill>
          <a:blip r:embed="rId6"/>
          <a:stretch>
            <a:fillRect/>
          </a:stretch>
        </p:blipFill>
        <p:spPr>
          <a:xfrm>
            <a:off x="8362476" y="103665"/>
            <a:ext cx="3673929" cy="822960"/>
          </a:xfrm>
          <a:prstGeom prst="rect">
            <a:avLst/>
          </a:prstGeom>
        </p:spPr>
      </p:pic>
    </p:spTree>
    <p:extLst>
      <p:ext uri="{BB962C8B-B14F-4D97-AF65-F5344CB8AC3E}">
        <p14:creationId xmlns:p14="http://schemas.microsoft.com/office/powerpoint/2010/main" val="159527044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66" descr="*">
            <a:extLst>
              <a:ext uri="{FF2B5EF4-FFF2-40B4-BE49-F238E27FC236}">
                <a16:creationId xmlns:a16="http://schemas.microsoft.com/office/drawing/2014/main" id="{15328D19-AD82-3F44-BAE6-BAEDCE1D8CA6}"/>
              </a:ext>
            </a:extLst>
          </p:cNvPr>
          <p:cNvSpPr/>
          <p:nvPr/>
        </p:nvSpPr>
        <p:spPr>
          <a:xfrm>
            <a:off x="-321972" y="-177416"/>
            <a:ext cx="12846470" cy="7219908"/>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srgbClr val="FFFFFF"/>
              </a:solidFill>
              <a:effectLst/>
              <a:uLnTx/>
              <a:uFillTx/>
              <a:latin typeface="Calibri"/>
              <a:ea typeface="+mn-ea"/>
              <a:cs typeface="+mn-cs"/>
              <a:sym typeface="Helvetica"/>
            </a:endParaRPr>
          </a:p>
        </p:txBody>
      </p:sp>
      <p:sp>
        <p:nvSpPr>
          <p:cNvPr id="2" name="Title 1"/>
          <p:cNvSpPr>
            <a:spLocks noGrp="1"/>
          </p:cNvSpPr>
          <p:nvPr>
            <p:ph type="title"/>
          </p:nvPr>
        </p:nvSpPr>
        <p:spPr>
          <a:xfrm>
            <a:off x="-328246" y="1100277"/>
            <a:ext cx="12520246" cy="875811"/>
          </a:xfrm>
          <a:solidFill>
            <a:srgbClr val="000000">
              <a:alpha val="54902"/>
            </a:srgbClr>
          </a:solidFill>
        </p:spPr>
        <p:txBody>
          <a:bodyPr>
            <a:normAutofit/>
          </a:bodyPr>
          <a:lstStyle/>
          <a:p>
            <a:pPr algn="ctr">
              <a:lnSpc>
                <a:spcPct val="100000"/>
              </a:lnSpc>
              <a:spcBef>
                <a:spcPts val="0"/>
              </a:spcBef>
              <a:defRPr/>
            </a:pPr>
            <a:r>
              <a:rPr lang="en-US" b="1" dirty="0">
                <a:solidFill>
                  <a:srgbClr val="FFFFFF"/>
                </a:solidFill>
                <a:latin typeface="Arial"/>
                <a:ea typeface="+mn-ea"/>
                <a:cs typeface="Arial"/>
              </a:rPr>
              <a:t>Documents: Tables</a:t>
            </a:r>
          </a:p>
        </p:txBody>
      </p:sp>
      <p:sp>
        <p:nvSpPr>
          <p:cNvPr id="17" name="Content Placeholder 2">
            <a:extLst>
              <a:ext uri="{FF2B5EF4-FFF2-40B4-BE49-F238E27FC236}">
                <a16:creationId xmlns:a16="http://schemas.microsoft.com/office/drawing/2014/main" id="{7447C7F0-4048-CE4F-830B-FB302516A418}"/>
              </a:ext>
            </a:extLst>
          </p:cNvPr>
          <p:cNvSpPr>
            <a:spLocks noGrp="1"/>
          </p:cNvSpPr>
          <p:nvPr>
            <p:ph idx="1"/>
          </p:nvPr>
        </p:nvSpPr>
        <p:spPr>
          <a:xfrm>
            <a:off x="1048871" y="2087177"/>
            <a:ext cx="10094258" cy="1896348"/>
          </a:xfrm>
        </p:spPr>
        <p:txBody>
          <a:bodyPr>
            <a:normAutofit/>
          </a:bodyPr>
          <a:lstStyle/>
          <a:p>
            <a:pPr>
              <a:lnSpc>
                <a:spcPct val="150000"/>
              </a:lnSpc>
              <a:spcBef>
                <a:spcPct val="0"/>
              </a:spcBef>
              <a:buClr>
                <a:schemeClr val="bg1"/>
              </a:buClr>
            </a:pPr>
            <a:r>
              <a:rPr lang="en-US" sz="2600" dirty="0">
                <a:solidFill>
                  <a:schemeClr val="bg1"/>
                </a:solidFill>
              </a:rPr>
              <a:t>Tables should not be used for layout purposes. </a:t>
            </a:r>
          </a:p>
          <a:p>
            <a:pPr>
              <a:lnSpc>
                <a:spcPct val="150000"/>
              </a:lnSpc>
              <a:spcBef>
                <a:spcPct val="0"/>
              </a:spcBef>
              <a:buClr>
                <a:schemeClr val="bg1"/>
              </a:buClr>
            </a:pPr>
            <a:r>
              <a:rPr lang="en-US" sz="2600" dirty="0">
                <a:solidFill>
                  <a:schemeClr val="bg1"/>
                </a:solidFill>
              </a:rPr>
              <a:t>They should only be used to show tabular data</a:t>
            </a:r>
          </a:p>
          <a:p>
            <a:pPr>
              <a:lnSpc>
                <a:spcPct val="150000"/>
              </a:lnSpc>
              <a:spcBef>
                <a:spcPct val="0"/>
              </a:spcBef>
              <a:buClr>
                <a:schemeClr val="bg1"/>
              </a:buClr>
            </a:pPr>
            <a:r>
              <a:rPr lang="en-US" sz="2600" dirty="0">
                <a:solidFill>
                  <a:schemeClr val="bg1"/>
                </a:solidFill>
              </a:rPr>
              <a:t>Examples of tabular data include schedules, statistics, charts etc.</a:t>
            </a:r>
          </a:p>
        </p:txBody>
      </p:sp>
      <p:pic>
        <p:nvPicPr>
          <p:cNvPr id="31" name="image6.png" descr="N Y C Mayor's Office for People with Disabilities logo">
            <a:extLst>
              <a:ext uri="{FF2B5EF4-FFF2-40B4-BE49-F238E27FC236}">
                <a16:creationId xmlns:a16="http://schemas.microsoft.com/office/drawing/2014/main" id="{81C6E875-8430-9547-9978-6E1DEF963D6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57860" y="368681"/>
            <a:ext cx="2286000" cy="396513"/>
          </a:xfrm>
          <a:prstGeom prst="rect">
            <a:avLst/>
          </a:prstGeom>
          <a:ln w="12700" cap="flat">
            <a:noFill/>
            <a:miter lim="400000"/>
          </a:ln>
          <a:effectLst/>
        </p:spPr>
      </p:pic>
      <p:sp>
        <p:nvSpPr>
          <p:cNvPr id="22" name="Shape 50">
            <a:extLst>
              <a:ext uri="{FF2B5EF4-FFF2-40B4-BE49-F238E27FC236}">
                <a16:creationId xmlns:a16="http://schemas.microsoft.com/office/drawing/2014/main" id="{1FD609ED-F19E-EC4B-A6A4-8566BCE45E59}"/>
              </a:ext>
              <a:ext uri="{C183D7F6-B498-43B3-948B-1728B52AA6E4}">
                <adec:decorative xmlns:adec="http://schemas.microsoft.com/office/drawing/2017/decorative" val="0"/>
              </a:ext>
            </a:extLst>
          </p:cNvPr>
          <p:cNvSpPr txBox="1"/>
          <p:nvPr/>
        </p:nvSpPr>
        <p:spPr>
          <a:xfrm>
            <a:off x="9959232" y="6172511"/>
            <a:ext cx="199990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18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Arial"/>
                <a:sym typeface="Arial"/>
              </a:rPr>
              <a:t>NYC.gov/disability</a:t>
            </a:r>
            <a:endParaRPr kumimoji="0" sz="1800" b="0" i="0" u="none" strike="noStrike" kern="1200" cap="none" spc="0" normalizeH="0" baseline="0" noProof="0" dirty="0">
              <a:ln>
                <a:noFill/>
              </a:ln>
              <a:solidFill>
                <a:prstClr val="white"/>
              </a:solidFill>
              <a:effectLst/>
              <a:uLnTx/>
              <a:uFillTx/>
              <a:latin typeface="Arial"/>
              <a:cs typeface="Arial"/>
              <a:sym typeface="Arial"/>
            </a:endParaRPr>
          </a:p>
        </p:txBody>
      </p:sp>
      <p:pic>
        <p:nvPicPr>
          <p:cNvPr id="23" name="Picture 22" descr="Twitter logo">
            <a:extLst>
              <a:ext uri="{FF2B5EF4-FFF2-40B4-BE49-F238E27FC236}">
                <a16:creationId xmlns:a16="http://schemas.microsoft.com/office/drawing/2014/main" id="{11D5D29B-D820-2240-9637-76637212FF65}"/>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967" y="6215081"/>
            <a:ext cx="447115" cy="363502"/>
          </a:xfrm>
          <a:prstGeom prst="rect">
            <a:avLst/>
          </a:prstGeom>
        </p:spPr>
      </p:pic>
      <p:sp>
        <p:nvSpPr>
          <p:cNvPr id="12" name="Shape 52">
            <a:extLst>
              <a:ext uri="{FF2B5EF4-FFF2-40B4-BE49-F238E27FC236}">
                <a16:creationId xmlns:a16="http://schemas.microsoft.com/office/drawing/2014/main" id="{F97131C8-06AA-2C4D-BE60-9CDD34F2766D}"/>
              </a:ext>
              <a:ext uri="{C183D7F6-B498-43B3-948B-1728B52AA6E4}">
                <adec:decorative xmlns:adec="http://schemas.microsoft.com/office/drawing/2017/decorative" val="0"/>
              </a:ext>
            </a:extLst>
          </p:cNvPr>
          <p:cNvSpPr/>
          <p:nvPr/>
        </p:nvSpPr>
        <p:spPr>
          <a:xfrm>
            <a:off x="669289" y="6172511"/>
            <a:ext cx="206438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Avenir Book"/>
                <a:cs typeface="Arial"/>
              </a:rPr>
              <a:t>@NYCDisabilities</a:t>
            </a:r>
          </a:p>
        </p:txBody>
      </p:sp>
      <p:grpSp>
        <p:nvGrpSpPr>
          <p:cNvPr id="24" name="Group 23" descr="Collection of accessibility icons">
            <a:extLst>
              <a:ext uri="{C183D7F6-B498-43B3-948B-1728B52AA6E4}">
                <adec:decorative xmlns:adec="http://schemas.microsoft.com/office/drawing/2017/decorative" val="0"/>
              </a:ext>
            </a:extLst>
          </p:cNvPr>
          <p:cNvGrpSpPr/>
          <p:nvPr/>
        </p:nvGrpSpPr>
        <p:grpSpPr>
          <a:xfrm>
            <a:off x="8682338" y="164804"/>
            <a:ext cx="3200401" cy="662009"/>
            <a:chOff x="8682330" y="164800"/>
            <a:chExt cx="3200401" cy="662009"/>
          </a:xfrm>
        </p:grpSpPr>
        <p:pic>
          <p:nvPicPr>
            <p:cNvPr id="25" name="image1.png">
              <a:extLst>
                <a:ext uri="{FF2B5EF4-FFF2-40B4-BE49-F238E27FC236}">
                  <a16:creationId xmlns:a16="http://schemas.microsoft.com/office/drawing/2014/main" id="{85FC182E-35CD-D746-8CEE-EDCB114BE294}"/>
                </a:ext>
              </a:extLst>
            </p:cNvPr>
            <p:cNvPicPr/>
            <p:nvPr/>
          </p:nvPicPr>
          <p:blipFill>
            <a:blip r:embed="rId5"/>
            <a:stretch>
              <a:fillRect/>
            </a:stretch>
          </p:blipFill>
          <p:spPr>
            <a:xfrm>
              <a:off x="9328318" y="168462"/>
              <a:ext cx="647458" cy="647463"/>
            </a:xfrm>
            <a:prstGeom prst="rect">
              <a:avLst/>
            </a:prstGeom>
            <a:ln w="12700" cap="flat">
              <a:noFill/>
              <a:miter lim="400000"/>
            </a:ln>
            <a:effectLst/>
          </p:spPr>
        </p:pic>
        <p:pic>
          <p:nvPicPr>
            <p:cNvPr id="26" name="image2.png">
              <a:extLst>
                <a:ext uri="{FF2B5EF4-FFF2-40B4-BE49-F238E27FC236}">
                  <a16:creationId xmlns:a16="http://schemas.microsoft.com/office/drawing/2014/main" id="{8A1660F7-DF17-9340-BD5A-386C660BFDD5}"/>
                </a:ext>
              </a:extLst>
            </p:cNvPr>
            <p:cNvPicPr/>
            <p:nvPr/>
          </p:nvPicPr>
          <p:blipFill>
            <a:blip r:embed="rId6"/>
            <a:stretch>
              <a:fillRect/>
            </a:stretch>
          </p:blipFill>
          <p:spPr>
            <a:xfrm>
              <a:off x="10601646" y="167576"/>
              <a:ext cx="649229" cy="649235"/>
            </a:xfrm>
            <a:prstGeom prst="rect">
              <a:avLst/>
            </a:prstGeom>
            <a:ln w="12700" cap="flat">
              <a:noFill/>
              <a:miter lim="400000"/>
            </a:ln>
            <a:effectLst/>
          </p:spPr>
        </p:pic>
        <p:pic>
          <p:nvPicPr>
            <p:cNvPr id="27" name="image3.png">
              <a:extLst>
                <a:ext uri="{FF2B5EF4-FFF2-40B4-BE49-F238E27FC236}">
                  <a16:creationId xmlns:a16="http://schemas.microsoft.com/office/drawing/2014/main" id="{1F221A75-13E2-0D4D-A7A2-915DF1DCE003}"/>
                </a:ext>
              </a:extLst>
            </p:cNvPr>
            <p:cNvPicPr/>
            <p:nvPr/>
          </p:nvPicPr>
          <p:blipFill>
            <a:blip r:embed="rId7"/>
            <a:stretch>
              <a:fillRect/>
            </a:stretch>
          </p:blipFill>
          <p:spPr>
            <a:xfrm>
              <a:off x="8685051" y="168462"/>
              <a:ext cx="647457" cy="647463"/>
            </a:xfrm>
            <a:prstGeom prst="rect">
              <a:avLst/>
            </a:prstGeom>
            <a:ln w="12700" cap="flat">
              <a:noFill/>
              <a:miter lim="400000"/>
            </a:ln>
            <a:effectLst/>
          </p:spPr>
        </p:pic>
        <p:pic>
          <p:nvPicPr>
            <p:cNvPr id="28" name="image4.png">
              <a:extLst>
                <a:ext uri="{FF2B5EF4-FFF2-40B4-BE49-F238E27FC236}">
                  <a16:creationId xmlns:a16="http://schemas.microsoft.com/office/drawing/2014/main" id="{1E5252FE-6F1E-0042-AB2D-4AC09D94497D}"/>
                </a:ext>
              </a:extLst>
            </p:cNvPr>
            <p:cNvPicPr/>
            <p:nvPr/>
          </p:nvPicPr>
          <p:blipFill>
            <a:blip r:embed="rId8"/>
            <a:stretch>
              <a:fillRect/>
            </a:stretch>
          </p:blipFill>
          <p:spPr>
            <a:xfrm>
              <a:off x="11232552" y="171188"/>
              <a:ext cx="649229" cy="649235"/>
            </a:xfrm>
            <a:prstGeom prst="rect">
              <a:avLst/>
            </a:prstGeom>
            <a:ln w="12700" cap="flat">
              <a:noFill/>
              <a:miter lim="400000"/>
            </a:ln>
            <a:effectLst/>
          </p:spPr>
        </p:pic>
        <p:pic>
          <p:nvPicPr>
            <p:cNvPr id="29" name="image5.png">
              <a:extLst>
                <a:ext uri="{FF2B5EF4-FFF2-40B4-BE49-F238E27FC236}">
                  <a16:creationId xmlns:a16="http://schemas.microsoft.com/office/drawing/2014/main" id="{8F2BC955-9574-5842-ABF3-7E2FA8D61A3A}"/>
                </a:ext>
              </a:extLst>
            </p:cNvPr>
            <p:cNvPicPr/>
            <p:nvPr/>
          </p:nvPicPr>
          <p:blipFill>
            <a:blip r:embed="rId9"/>
            <a:stretch>
              <a:fillRect/>
            </a:stretch>
          </p:blipFill>
          <p:spPr>
            <a:xfrm>
              <a:off x="9959224" y="168462"/>
              <a:ext cx="647458" cy="647463"/>
            </a:xfrm>
            <a:prstGeom prst="rect">
              <a:avLst/>
            </a:prstGeom>
            <a:ln w="12700" cap="flat">
              <a:noFill/>
              <a:miter lim="400000"/>
            </a:ln>
            <a:effectLst/>
          </p:spPr>
        </p:pic>
        <p:sp>
          <p:nvSpPr>
            <p:cNvPr id="30" name="Shape 75">
              <a:extLst>
                <a:ext uri="{FF2B5EF4-FFF2-40B4-BE49-F238E27FC236}">
                  <a16:creationId xmlns:a16="http://schemas.microsoft.com/office/drawing/2014/main" id="{8A7FD337-5E80-CC42-B23F-99E3946BCAB3}"/>
                </a:ext>
              </a:extLst>
            </p:cNvPr>
            <p:cNvSpPr/>
            <p:nvPr/>
          </p:nvSpPr>
          <p:spPr>
            <a:xfrm>
              <a:off x="8682330" y="164800"/>
              <a:ext cx="3200401" cy="662009"/>
            </a:xfrm>
            <a:prstGeom prst="rect">
              <a:avLst/>
            </a:prstGeom>
            <a:noFill/>
            <a:ln w="508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prstClr val="black"/>
                </a:solidFill>
                <a:effectLst/>
                <a:uLnTx/>
                <a:uFillTx/>
                <a:latin typeface="Calibri"/>
                <a:ea typeface="+mn-ea"/>
                <a:cs typeface="+mn-cs"/>
                <a:sym typeface="Helvetica"/>
              </a:endParaRPr>
            </a:p>
          </p:txBody>
        </p:sp>
      </p:grpSp>
    </p:spTree>
    <p:extLst>
      <p:ext uri="{BB962C8B-B14F-4D97-AF65-F5344CB8AC3E}">
        <p14:creationId xmlns:p14="http://schemas.microsoft.com/office/powerpoint/2010/main" val="3993053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66" descr="*">
            <a:extLst>
              <a:ext uri="{FF2B5EF4-FFF2-40B4-BE49-F238E27FC236}">
                <a16:creationId xmlns:a16="http://schemas.microsoft.com/office/drawing/2014/main" id="{15328D19-AD82-3F44-BAE6-BAEDCE1D8CA6}"/>
              </a:ext>
            </a:extLst>
          </p:cNvPr>
          <p:cNvSpPr/>
          <p:nvPr/>
        </p:nvSpPr>
        <p:spPr>
          <a:xfrm>
            <a:off x="-321972" y="-177416"/>
            <a:ext cx="12846470" cy="7219908"/>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srgbClr val="FFFFFF"/>
              </a:solidFill>
              <a:effectLst/>
              <a:uLnTx/>
              <a:uFillTx/>
              <a:latin typeface="Calibri"/>
              <a:ea typeface="+mn-ea"/>
              <a:cs typeface="+mn-cs"/>
              <a:sym typeface="Helvetica"/>
            </a:endParaRPr>
          </a:p>
        </p:txBody>
      </p:sp>
      <p:sp>
        <p:nvSpPr>
          <p:cNvPr id="2" name="Title 1"/>
          <p:cNvSpPr>
            <a:spLocks noGrp="1"/>
          </p:cNvSpPr>
          <p:nvPr>
            <p:ph type="title"/>
          </p:nvPr>
        </p:nvSpPr>
        <p:spPr>
          <a:xfrm>
            <a:off x="-328246" y="1100277"/>
            <a:ext cx="12520246" cy="875811"/>
          </a:xfrm>
          <a:solidFill>
            <a:srgbClr val="000000">
              <a:alpha val="54902"/>
            </a:srgbClr>
          </a:solidFill>
        </p:spPr>
        <p:txBody>
          <a:bodyPr>
            <a:normAutofit/>
          </a:bodyPr>
          <a:lstStyle/>
          <a:p>
            <a:pPr algn="ctr">
              <a:lnSpc>
                <a:spcPct val="100000"/>
              </a:lnSpc>
              <a:spcBef>
                <a:spcPts val="0"/>
              </a:spcBef>
              <a:defRPr/>
            </a:pPr>
            <a:r>
              <a:rPr lang="en-US" b="1" dirty="0">
                <a:solidFill>
                  <a:srgbClr val="FFFFFF"/>
                </a:solidFill>
                <a:latin typeface="Arial"/>
                <a:ea typeface="+mn-ea"/>
                <a:cs typeface="Arial"/>
              </a:rPr>
              <a:t>Documents: Create a Table</a:t>
            </a:r>
          </a:p>
        </p:txBody>
      </p:sp>
      <p:pic>
        <p:nvPicPr>
          <p:cNvPr id="4" name="Picture 3" descr="Screenshot of a table being added into Microsoft Word. Under insert there is a grid being highlighted indicating how many rows and columns will be in the table.">
            <a:extLst>
              <a:ext uri="{FF2B5EF4-FFF2-40B4-BE49-F238E27FC236}">
                <a16:creationId xmlns:a16="http://schemas.microsoft.com/office/drawing/2014/main" id="{F4CB66CC-08CB-0B4C-9948-74C96E1EA3A4}"/>
              </a:ext>
            </a:extLst>
          </p:cNvPr>
          <p:cNvPicPr>
            <a:picLocks noChangeAspect="1"/>
          </p:cNvPicPr>
          <p:nvPr/>
        </p:nvPicPr>
        <p:blipFill rotWithShape="1">
          <a:blip r:embed="rId3">
            <a:extLst>
              <a:ext uri="{28A0092B-C50C-407E-A947-70E740481C1C}">
                <a14:useLocalDpi xmlns:a14="http://schemas.microsoft.com/office/drawing/2010/main" val="0"/>
              </a:ext>
            </a:extLst>
          </a:blip>
          <a:srcRect t="7613"/>
          <a:stretch/>
        </p:blipFill>
        <p:spPr>
          <a:xfrm>
            <a:off x="1547365" y="2161972"/>
            <a:ext cx="3239878" cy="3719147"/>
          </a:xfrm>
          <a:prstGeom prst="rect">
            <a:avLst/>
          </a:prstGeom>
        </p:spPr>
      </p:pic>
      <p:sp>
        <p:nvSpPr>
          <p:cNvPr id="17" name="Content Placeholder 2">
            <a:extLst>
              <a:ext uri="{FF2B5EF4-FFF2-40B4-BE49-F238E27FC236}">
                <a16:creationId xmlns:a16="http://schemas.microsoft.com/office/drawing/2014/main" id="{7447C7F0-4048-CE4F-830B-FB302516A418}"/>
              </a:ext>
            </a:extLst>
          </p:cNvPr>
          <p:cNvSpPr>
            <a:spLocks noGrp="1"/>
          </p:cNvSpPr>
          <p:nvPr>
            <p:ph idx="1"/>
          </p:nvPr>
        </p:nvSpPr>
        <p:spPr>
          <a:xfrm>
            <a:off x="5433002" y="2906997"/>
            <a:ext cx="5549630" cy="2105355"/>
          </a:xfrm>
        </p:spPr>
        <p:txBody>
          <a:bodyPr>
            <a:normAutofit fontScale="92500" lnSpcReduction="10000"/>
          </a:bodyPr>
          <a:lstStyle/>
          <a:p>
            <a:pPr>
              <a:lnSpc>
                <a:spcPct val="150000"/>
              </a:lnSpc>
              <a:spcBef>
                <a:spcPct val="0"/>
              </a:spcBef>
              <a:buClr>
                <a:schemeClr val="bg1"/>
              </a:buClr>
            </a:pPr>
            <a:r>
              <a:rPr lang="en-US" sz="2600" dirty="0">
                <a:solidFill>
                  <a:schemeClr val="bg1"/>
                </a:solidFill>
              </a:rPr>
              <a:t>Go to the Insert Tab</a:t>
            </a:r>
          </a:p>
          <a:p>
            <a:pPr>
              <a:lnSpc>
                <a:spcPct val="150000"/>
              </a:lnSpc>
              <a:spcBef>
                <a:spcPct val="0"/>
              </a:spcBef>
              <a:buClr>
                <a:schemeClr val="bg1"/>
              </a:buClr>
            </a:pPr>
            <a:r>
              <a:rPr lang="en-US" sz="2600" dirty="0">
                <a:solidFill>
                  <a:schemeClr val="bg1"/>
                </a:solidFill>
              </a:rPr>
              <a:t>Navigate to the Tables group</a:t>
            </a:r>
          </a:p>
          <a:p>
            <a:pPr>
              <a:lnSpc>
                <a:spcPct val="150000"/>
              </a:lnSpc>
              <a:spcBef>
                <a:spcPct val="0"/>
              </a:spcBef>
              <a:buClr>
                <a:schemeClr val="bg1"/>
              </a:buClr>
            </a:pPr>
            <a:r>
              <a:rPr lang="en-US" sz="2600" dirty="0">
                <a:solidFill>
                  <a:schemeClr val="bg1"/>
                </a:solidFill>
              </a:rPr>
              <a:t>Choose the number of columns and Rows</a:t>
            </a:r>
          </a:p>
          <a:p>
            <a:pPr>
              <a:lnSpc>
                <a:spcPct val="150000"/>
              </a:lnSpc>
              <a:spcBef>
                <a:spcPct val="0"/>
              </a:spcBef>
              <a:buClr>
                <a:schemeClr val="bg1"/>
              </a:buClr>
            </a:pPr>
            <a:r>
              <a:rPr lang="en-US" sz="2600" dirty="0">
                <a:solidFill>
                  <a:schemeClr val="bg1"/>
                </a:solidFill>
              </a:rPr>
              <a:t>Select ”Insert Table”</a:t>
            </a:r>
          </a:p>
        </p:txBody>
      </p:sp>
      <p:pic>
        <p:nvPicPr>
          <p:cNvPr id="31" name="image6.png" descr="N Y C Mayor's Office for People with Disabilities logo">
            <a:extLst>
              <a:ext uri="{FF2B5EF4-FFF2-40B4-BE49-F238E27FC236}">
                <a16:creationId xmlns:a16="http://schemas.microsoft.com/office/drawing/2014/main" id="{81C6E875-8430-9547-9978-6E1DEF963D6B}"/>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357860" y="368681"/>
            <a:ext cx="2286000" cy="396513"/>
          </a:xfrm>
          <a:prstGeom prst="rect">
            <a:avLst/>
          </a:prstGeom>
          <a:ln w="12700" cap="flat">
            <a:noFill/>
            <a:miter lim="400000"/>
          </a:ln>
          <a:effectLst/>
        </p:spPr>
      </p:pic>
      <p:sp>
        <p:nvSpPr>
          <p:cNvPr id="22" name="Shape 50">
            <a:extLst>
              <a:ext uri="{FF2B5EF4-FFF2-40B4-BE49-F238E27FC236}">
                <a16:creationId xmlns:a16="http://schemas.microsoft.com/office/drawing/2014/main" id="{1FD609ED-F19E-EC4B-A6A4-8566BCE45E59}"/>
              </a:ext>
              <a:ext uri="{C183D7F6-B498-43B3-948B-1728B52AA6E4}">
                <adec:decorative xmlns:adec="http://schemas.microsoft.com/office/drawing/2017/decorative" val="0"/>
              </a:ext>
            </a:extLst>
          </p:cNvPr>
          <p:cNvSpPr txBox="1"/>
          <p:nvPr/>
        </p:nvSpPr>
        <p:spPr>
          <a:xfrm>
            <a:off x="9959232" y="6172511"/>
            <a:ext cx="199990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18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Arial"/>
                <a:sym typeface="Arial"/>
              </a:rPr>
              <a:t>NYC.gov/disability</a:t>
            </a:r>
            <a:endParaRPr kumimoji="0" sz="1800" b="0" i="0" u="none" strike="noStrike" kern="1200" cap="none" spc="0" normalizeH="0" baseline="0" noProof="0" dirty="0">
              <a:ln>
                <a:noFill/>
              </a:ln>
              <a:solidFill>
                <a:prstClr val="white"/>
              </a:solidFill>
              <a:effectLst/>
              <a:uLnTx/>
              <a:uFillTx/>
              <a:latin typeface="Arial"/>
              <a:cs typeface="Arial"/>
              <a:sym typeface="Arial"/>
            </a:endParaRPr>
          </a:p>
        </p:txBody>
      </p:sp>
      <p:pic>
        <p:nvPicPr>
          <p:cNvPr id="23" name="Picture 22" descr="Twitter logo">
            <a:extLst>
              <a:ext uri="{FF2B5EF4-FFF2-40B4-BE49-F238E27FC236}">
                <a16:creationId xmlns:a16="http://schemas.microsoft.com/office/drawing/2014/main" id="{11D5D29B-D820-2240-9637-76637212FF65}"/>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967" y="6215081"/>
            <a:ext cx="447115" cy="363502"/>
          </a:xfrm>
          <a:prstGeom prst="rect">
            <a:avLst/>
          </a:prstGeom>
        </p:spPr>
      </p:pic>
      <p:sp>
        <p:nvSpPr>
          <p:cNvPr id="12" name="Shape 52">
            <a:extLst>
              <a:ext uri="{FF2B5EF4-FFF2-40B4-BE49-F238E27FC236}">
                <a16:creationId xmlns:a16="http://schemas.microsoft.com/office/drawing/2014/main" id="{F97131C8-06AA-2C4D-BE60-9CDD34F2766D}"/>
              </a:ext>
              <a:ext uri="{C183D7F6-B498-43B3-948B-1728B52AA6E4}">
                <adec:decorative xmlns:adec="http://schemas.microsoft.com/office/drawing/2017/decorative" val="0"/>
              </a:ext>
            </a:extLst>
          </p:cNvPr>
          <p:cNvSpPr/>
          <p:nvPr/>
        </p:nvSpPr>
        <p:spPr>
          <a:xfrm>
            <a:off x="669289" y="6172511"/>
            <a:ext cx="206438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Avenir Book"/>
                <a:cs typeface="Arial"/>
              </a:rPr>
              <a:t>@NYCDisabilities</a:t>
            </a:r>
          </a:p>
        </p:txBody>
      </p:sp>
      <p:grpSp>
        <p:nvGrpSpPr>
          <p:cNvPr id="24" name="Group 23" descr="Collection of accessibility icons">
            <a:extLst>
              <a:ext uri="{C183D7F6-B498-43B3-948B-1728B52AA6E4}">
                <adec:decorative xmlns:adec="http://schemas.microsoft.com/office/drawing/2017/decorative" val="0"/>
              </a:ext>
            </a:extLst>
          </p:cNvPr>
          <p:cNvGrpSpPr/>
          <p:nvPr/>
        </p:nvGrpSpPr>
        <p:grpSpPr>
          <a:xfrm>
            <a:off x="8682338" y="164804"/>
            <a:ext cx="3200401" cy="662009"/>
            <a:chOff x="8682330" y="164800"/>
            <a:chExt cx="3200401" cy="662009"/>
          </a:xfrm>
        </p:grpSpPr>
        <p:pic>
          <p:nvPicPr>
            <p:cNvPr id="25" name="image1.png">
              <a:extLst>
                <a:ext uri="{FF2B5EF4-FFF2-40B4-BE49-F238E27FC236}">
                  <a16:creationId xmlns:a16="http://schemas.microsoft.com/office/drawing/2014/main" id="{85FC182E-35CD-D746-8CEE-EDCB114BE294}"/>
                </a:ext>
              </a:extLst>
            </p:cNvPr>
            <p:cNvPicPr/>
            <p:nvPr/>
          </p:nvPicPr>
          <p:blipFill>
            <a:blip r:embed="rId6"/>
            <a:stretch>
              <a:fillRect/>
            </a:stretch>
          </p:blipFill>
          <p:spPr>
            <a:xfrm>
              <a:off x="9328318" y="168462"/>
              <a:ext cx="647458" cy="647463"/>
            </a:xfrm>
            <a:prstGeom prst="rect">
              <a:avLst/>
            </a:prstGeom>
            <a:ln w="12700" cap="flat">
              <a:noFill/>
              <a:miter lim="400000"/>
            </a:ln>
            <a:effectLst/>
          </p:spPr>
        </p:pic>
        <p:pic>
          <p:nvPicPr>
            <p:cNvPr id="26" name="image2.png">
              <a:extLst>
                <a:ext uri="{FF2B5EF4-FFF2-40B4-BE49-F238E27FC236}">
                  <a16:creationId xmlns:a16="http://schemas.microsoft.com/office/drawing/2014/main" id="{8A1660F7-DF17-9340-BD5A-386C660BFDD5}"/>
                </a:ext>
              </a:extLst>
            </p:cNvPr>
            <p:cNvPicPr/>
            <p:nvPr/>
          </p:nvPicPr>
          <p:blipFill>
            <a:blip r:embed="rId7"/>
            <a:stretch>
              <a:fillRect/>
            </a:stretch>
          </p:blipFill>
          <p:spPr>
            <a:xfrm>
              <a:off x="10601646" y="167576"/>
              <a:ext cx="649229" cy="649235"/>
            </a:xfrm>
            <a:prstGeom prst="rect">
              <a:avLst/>
            </a:prstGeom>
            <a:ln w="12700" cap="flat">
              <a:noFill/>
              <a:miter lim="400000"/>
            </a:ln>
            <a:effectLst/>
          </p:spPr>
        </p:pic>
        <p:pic>
          <p:nvPicPr>
            <p:cNvPr id="27" name="image3.png">
              <a:extLst>
                <a:ext uri="{FF2B5EF4-FFF2-40B4-BE49-F238E27FC236}">
                  <a16:creationId xmlns:a16="http://schemas.microsoft.com/office/drawing/2014/main" id="{1F221A75-13E2-0D4D-A7A2-915DF1DCE003}"/>
                </a:ext>
              </a:extLst>
            </p:cNvPr>
            <p:cNvPicPr/>
            <p:nvPr/>
          </p:nvPicPr>
          <p:blipFill>
            <a:blip r:embed="rId8"/>
            <a:stretch>
              <a:fillRect/>
            </a:stretch>
          </p:blipFill>
          <p:spPr>
            <a:xfrm>
              <a:off x="8685051" y="168462"/>
              <a:ext cx="647457" cy="647463"/>
            </a:xfrm>
            <a:prstGeom prst="rect">
              <a:avLst/>
            </a:prstGeom>
            <a:ln w="12700" cap="flat">
              <a:noFill/>
              <a:miter lim="400000"/>
            </a:ln>
            <a:effectLst/>
          </p:spPr>
        </p:pic>
        <p:pic>
          <p:nvPicPr>
            <p:cNvPr id="28" name="image4.png">
              <a:extLst>
                <a:ext uri="{FF2B5EF4-FFF2-40B4-BE49-F238E27FC236}">
                  <a16:creationId xmlns:a16="http://schemas.microsoft.com/office/drawing/2014/main" id="{1E5252FE-6F1E-0042-AB2D-4AC09D94497D}"/>
                </a:ext>
              </a:extLst>
            </p:cNvPr>
            <p:cNvPicPr/>
            <p:nvPr/>
          </p:nvPicPr>
          <p:blipFill>
            <a:blip r:embed="rId9"/>
            <a:stretch>
              <a:fillRect/>
            </a:stretch>
          </p:blipFill>
          <p:spPr>
            <a:xfrm>
              <a:off x="11232552" y="171188"/>
              <a:ext cx="649229" cy="649235"/>
            </a:xfrm>
            <a:prstGeom prst="rect">
              <a:avLst/>
            </a:prstGeom>
            <a:ln w="12700" cap="flat">
              <a:noFill/>
              <a:miter lim="400000"/>
            </a:ln>
            <a:effectLst/>
          </p:spPr>
        </p:pic>
        <p:pic>
          <p:nvPicPr>
            <p:cNvPr id="29" name="image5.png">
              <a:extLst>
                <a:ext uri="{FF2B5EF4-FFF2-40B4-BE49-F238E27FC236}">
                  <a16:creationId xmlns:a16="http://schemas.microsoft.com/office/drawing/2014/main" id="{8F2BC955-9574-5842-ABF3-7E2FA8D61A3A}"/>
                </a:ext>
              </a:extLst>
            </p:cNvPr>
            <p:cNvPicPr/>
            <p:nvPr/>
          </p:nvPicPr>
          <p:blipFill>
            <a:blip r:embed="rId10"/>
            <a:stretch>
              <a:fillRect/>
            </a:stretch>
          </p:blipFill>
          <p:spPr>
            <a:xfrm>
              <a:off x="9959224" y="168462"/>
              <a:ext cx="647458" cy="647463"/>
            </a:xfrm>
            <a:prstGeom prst="rect">
              <a:avLst/>
            </a:prstGeom>
            <a:ln w="12700" cap="flat">
              <a:noFill/>
              <a:miter lim="400000"/>
            </a:ln>
            <a:effectLst/>
          </p:spPr>
        </p:pic>
        <p:sp>
          <p:nvSpPr>
            <p:cNvPr id="30" name="Shape 75">
              <a:extLst>
                <a:ext uri="{FF2B5EF4-FFF2-40B4-BE49-F238E27FC236}">
                  <a16:creationId xmlns:a16="http://schemas.microsoft.com/office/drawing/2014/main" id="{8A7FD337-5E80-CC42-B23F-99E3946BCAB3}"/>
                </a:ext>
              </a:extLst>
            </p:cNvPr>
            <p:cNvSpPr/>
            <p:nvPr/>
          </p:nvSpPr>
          <p:spPr>
            <a:xfrm>
              <a:off x="8682330" y="164800"/>
              <a:ext cx="3200401" cy="662009"/>
            </a:xfrm>
            <a:prstGeom prst="rect">
              <a:avLst/>
            </a:prstGeom>
            <a:noFill/>
            <a:ln w="508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prstClr val="black"/>
                </a:solidFill>
                <a:effectLst/>
                <a:uLnTx/>
                <a:uFillTx/>
                <a:latin typeface="Calibri"/>
                <a:ea typeface="+mn-ea"/>
                <a:cs typeface="+mn-cs"/>
                <a:sym typeface="Helvetica"/>
              </a:endParaRPr>
            </a:p>
          </p:txBody>
        </p:sp>
      </p:grpSp>
    </p:spTree>
    <p:extLst>
      <p:ext uri="{BB962C8B-B14F-4D97-AF65-F5344CB8AC3E}">
        <p14:creationId xmlns:p14="http://schemas.microsoft.com/office/powerpoint/2010/main" val="3648257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66" descr="*">
            <a:extLst>
              <a:ext uri="{FF2B5EF4-FFF2-40B4-BE49-F238E27FC236}">
                <a16:creationId xmlns:a16="http://schemas.microsoft.com/office/drawing/2014/main" id="{15328D19-AD82-3F44-BAE6-BAEDCE1D8CA6}"/>
              </a:ext>
            </a:extLst>
          </p:cNvPr>
          <p:cNvSpPr/>
          <p:nvPr/>
        </p:nvSpPr>
        <p:spPr>
          <a:xfrm>
            <a:off x="-321972" y="-177416"/>
            <a:ext cx="12846470" cy="7219908"/>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srgbClr val="FFFFFF"/>
              </a:solidFill>
              <a:effectLst/>
              <a:uLnTx/>
              <a:uFillTx/>
              <a:latin typeface="Calibri"/>
              <a:ea typeface="+mn-ea"/>
              <a:cs typeface="+mn-cs"/>
              <a:sym typeface="Helvetica"/>
            </a:endParaRPr>
          </a:p>
        </p:txBody>
      </p:sp>
      <p:sp>
        <p:nvSpPr>
          <p:cNvPr id="2" name="Title 1"/>
          <p:cNvSpPr>
            <a:spLocks noGrp="1"/>
          </p:cNvSpPr>
          <p:nvPr>
            <p:ph type="title"/>
          </p:nvPr>
        </p:nvSpPr>
        <p:spPr>
          <a:xfrm>
            <a:off x="-328246" y="1100277"/>
            <a:ext cx="12520246" cy="875811"/>
          </a:xfrm>
          <a:solidFill>
            <a:srgbClr val="000000">
              <a:alpha val="54902"/>
            </a:srgbClr>
          </a:solidFill>
        </p:spPr>
        <p:txBody>
          <a:bodyPr>
            <a:normAutofit/>
          </a:bodyPr>
          <a:lstStyle/>
          <a:p>
            <a:pPr algn="ctr">
              <a:lnSpc>
                <a:spcPct val="100000"/>
              </a:lnSpc>
              <a:spcBef>
                <a:spcPts val="0"/>
              </a:spcBef>
              <a:defRPr/>
            </a:pPr>
            <a:r>
              <a:rPr lang="en-US" b="1" dirty="0">
                <a:solidFill>
                  <a:srgbClr val="FFFFFF"/>
                </a:solidFill>
                <a:latin typeface="Arial"/>
                <a:ea typeface="+mn-ea"/>
                <a:cs typeface="Arial"/>
              </a:rPr>
              <a:t>Documents: Table of Contents</a:t>
            </a:r>
          </a:p>
        </p:txBody>
      </p:sp>
      <p:sp>
        <p:nvSpPr>
          <p:cNvPr id="17" name="Content Placeholder 2">
            <a:extLst>
              <a:ext uri="{FF2B5EF4-FFF2-40B4-BE49-F238E27FC236}">
                <a16:creationId xmlns:a16="http://schemas.microsoft.com/office/drawing/2014/main" id="{7447C7F0-4048-CE4F-830B-FB302516A418}"/>
              </a:ext>
            </a:extLst>
          </p:cNvPr>
          <p:cNvSpPr>
            <a:spLocks noGrp="1"/>
          </p:cNvSpPr>
          <p:nvPr>
            <p:ph idx="1"/>
          </p:nvPr>
        </p:nvSpPr>
        <p:spPr>
          <a:xfrm>
            <a:off x="1031631" y="1963391"/>
            <a:ext cx="10128738" cy="3945652"/>
          </a:xfrm>
        </p:spPr>
        <p:txBody>
          <a:bodyPr>
            <a:noAutofit/>
          </a:bodyPr>
          <a:lstStyle/>
          <a:p>
            <a:pPr>
              <a:lnSpc>
                <a:spcPct val="150000"/>
              </a:lnSpc>
              <a:spcBef>
                <a:spcPct val="0"/>
              </a:spcBef>
              <a:buClr>
                <a:schemeClr val="bg1"/>
              </a:buClr>
            </a:pPr>
            <a:r>
              <a:rPr lang="en-US" sz="2600" dirty="0">
                <a:solidFill>
                  <a:schemeClr val="bg1"/>
                </a:solidFill>
              </a:rPr>
              <a:t>If your document is longer than three pages, a Table of Contents would make it more accessible and easier to navigate</a:t>
            </a:r>
          </a:p>
          <a:p>
            <a:pPr>
              <a:lnSpc>
                <a:spcPct val="150000"/>
              </a:lnSpc>
              <a:spcBef>
                <a:spcPct val="0"/>
              </a:spcBef>
              <a:buClr>
                <a:schemeClr val="bg1"/>
              </a:buClr>
            </a:pPr>
            <a:r>
              <a:rPr lang="en-US" sz="2600" dirty="0">
                <a:solidFill>
                  <a:schemeClr val="bg1"/>
                </a:solidFill>
              </a:rPr>
              <a:t>If you have created headings using the heading styles, you can generate a Table of Contents automatically</a:t>
            </a:r>
          </a:p>
          <a:p>
            <a:pPr lvl="1">
              <a:lnSpc>
                <a:spcPct val="150000"/>
              </a:lnSpc>
              <a:spcBef>
                <a:spcPct val="0"/>
              </a:spcBef>
              <a:buClr>
                <a:schemeClr val="bg1"/>
              </a:buClr>
            </a:pPr>
            <a:r>
              <a:rPr lang="en-US" sz="2600" dirty="0">
                <a:solidFill>
                  <a:schemeClr val="bg1"/>
                </a:solidFill>
              </a:rPr>
              <a:t>Go to the “References” tab</a:t>
            </a:r>
          </a:p>
          <a:p>
            <a:pPr lvl="1">
              <a:lnSpc>
                <a:spcPct val="150000"/>
              </a:lnSpc>
              <a:spcBef>
                <a:spcPct val="0"/>
              </a:spcBef>
              <a:buClr>
                <a:schemeClr val="bg1"/>
              </a:buClr>
            </a:pPr>
            <a:r>
              <a:rPr lang="en-US" sz="2600" dirty="0">
                <a:solidFill>
                  <a:schemeClr val="bg1"/>
                </a:solidFill>
              </a:rPr>
              <a:t>Navigate to “Table of Contents”</a:t>
            </a:r>
          </a:p>
          <a:p>
            <a:pPr lvl="1">
              <a:lnSpc>
                <a:spcPct val="150000"/>
              </a:lnSpc>
              <a:spcBef>
                <a:spcPct val="0"/>
              </a:spcBef>
              <a:buClr>
                <a:schemeClr val="bg1"/>
              </a:buClr>
            </a:pPr>
            <a:r>
              <a:rPr lang="en-US" sz="2600" dirty="0">
                <a:solidFill>
                  <a:schemeClr val="bg1"/>
                </a:solidFill>
              </a:rPr>
              <a:t>Choose one of the options</a:t>
            </a:r>
          </a:p>
          <a:p>
            <a:pPr>
              <a:lnSpc>
                <a:spcPct val="150000"/>
              </a:lnSpc>
              <a:spcBef>
                <a:spcPct val="0"/>
              </a:spcBef>
              <a:buClr>
                <a:schemeClr val="bg1"/>
              </a:buClr>
            </a:pPr>
            <a:endParaRPr lang="en-US" sz="2600" dirty="0">
              <a:solidFill>
                <a:schemeClr val="bg1"/>
              </a:solidFill>
            </a:endParaRPr>
          </a:p>
          <a:p>
            <a:pPr>
              <a:lnSpc>
                <a:spcPct val="150000"/>
              </a:lnSpc>
              <a:spcBef>
                <a:spcPct val="0"/>
              </a:spcBef>
              <a:buClr>
                <a:schemeClr val="bg1"/>
              </a:buClr>
            </a:pPr>
            <a:endParaRPr lang="en-US" sz="2600" dirty="0">
              <a:solidFill>
                <a:schemeClr val="bg1"/>
              </a:solidFill>
            </a:endParaRPr>
          </a:p>
        </p:txBody>
      </p:sp>
      <p:pic>
        <p:nvPicPr>
          <p:cNvPr id="31" name="image6.png" descr="N Y C Mayor's Office for People with Disabilities logo">
            <a:extLst>
              <a:ext uri="{FF2B5EF4-FFF2-40B4-BE49-F238E27FC236}">
                <a16:creationId xmlns:a16="http://schemas.microsoft.com/office/drawing/2014/main" id="{81C6E875-8430-9547-9978-6E1DEF963D6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57860" y="368681"/>
            <a:ext cx="2286000" cy="396513"/>
          </a:xfrm>
          <a:prstGeom prst="rect">
            <a:avLst/>
          </a:prstGeom>
          <a:ln w="12700" cap="flat">
            <a:noFill/>
            <a:miter lim="400000"/>
          </a:ln>
          <a:effectLst/>
        </p:spPr>
      </p:pic>
      <p:sp>
        <p:nvSpPr>
          <p:cNvPr id="22" name="Shape 50">
            <a:extLst>
              <a:ext uri="{FF2B5EF4-FFF2-40B4-BE49-F238E27FC236}">
                <a16:creationId xmlns:a16="http://schemas.microsoft.com/office/drawing/2014/main" id="{1FD609ED-F19E-EC4B-A6A4-8566BCE45E59}"/>
              </a:ext>
              <a:ext uri="{C183D7F6-B498-43B3-948B-1728B52AA6E4}">
                <adec:decorative xmlns:adec="http://schemas.microsoft.com/office/drawing/2017/decorative" val="0"/>
              </a:ext>
            </a:extLst>
          </p:cNvPr>
          <p:cNvSpPr txBox="1"/>
          <p:nvPr/>
        </p:nvSpPr>
        <p:spPr>
          <a:xfrm>
            <a:off x="9959232" y="6172511"/>
            <a:ext cx="199990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18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Arial"/>
                <a:sym typeface="Arial"/>
              </a:rPr>
              <a:t>NYC.gov/disability</a:t>
            </a:r>
            <a:endParaRPr kumimoji="0" sz="1800" b="0" i="0" u="none" strike="noStrike" kern="1200" cap="none" spc="0" normalizeH="0" baseline="0" noProof="0" dirty="0">
              <a:ln>
                <a:noFill/>
              </a:ln>
              <a:solidFill>
                <a:prstClr val="white"/>
              </a:solidFill>
              <a:effectLst/>
              <a:uLnTx/>
              <a:uFillTx/>
              <a:latin typeface="Arial"/>
              <a:cs typeface="Arial"/>
              <a:sym typeface="Arial"/>
            </a:endParaRPr>
          </a:p>
        </p:txBody>
      </p:sp>
      <p:pic>
        <p:nvPicPr>
          <p:cNvPr id="23" name="Picture 22" descr="Twitter logo">
            <a:extLst>
              <a:ext uri="{FF2B5EF4-FFF2-40B4-BE49-F238E27FC236}">
                <a16:creationId xmlns:a16="http://schemas.microsoft.com/office/drawing/2014/main" id="{11D5D29B-D820-2240-9637-76637212FF65}"/>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967" y="6215081"/>
            <a:ext cx="447115" cy="363502"/>
          </a:xfrm>
          <a:prstGeom prst="rect">
            <a:avLst/>
          </a:prstGeom>
        </p:spPr>
      </p:pic>
      <p:sp>
        <p:nvSpPr>
          <p:cNvPr id="12" name="Shape 52">
            <a:extLst>
              <a:ext uri="{FF2B5EF4-FFF2-40B4-BE49-F238E27FC236}">
                <a16:creationId xmlns:a16="http://schemas.microsoft.com/office/drawing/2014/main" id="{F97131C8-06AA-2C4D-BE60-9CDD34F2766D}"/>
              </a:ext>
              <a:ext uri="{C183D7F6-B498-43B3-948B-1728B52AA6E4}">
                <adec:decorative xmlns:adec="http://schemas.microsoft.com/office/drawing/2017/decorative" val="0"/>
              </a:ext>
            </a:extLst>
          </p:cNvPr>
          <p:cNvSpPr/>
          <p:nvPr/>
        </p:nvSpPr>
        <p:spPr>
          <a:xfrm>
            <a:off x="669289" y="6172511"/>
            <a:ext cx="206438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Avenir Book"/>
                <a:cs typeface="Arial"/>
              </a:rPr>
              <a:t>@NYCDisabilities</a:t>
            </a:r>
          </a:p>
        </p:txBody>
      </p:sp>
      <p:grpSp>
        <p:nvGrpSpPr>
          <p:cNvPr id="24" name="Group 23" descr="Collection of accessibility icons">
            <a:extLst>
              <a:ext uri="{C183D7F6-B498-43B3-948B-1728B52AA6E4}">
                <adec:decorative xmlns:adec="http://schemas.microsoft.com/office/drawing/2017/decorative" val="0"/>
              </a:ext>
            </a:extLst>
          </p:cNvPr>
          <p:cNvGrpSpPr/>
          <p:nvPr/>
        </p:nvGrpSpPr>
        <p:grpSpPr>
          <a:xfrm>
            <a:off x="8682338" y="164804"/>
            <a:ext cx="3200401" cy="662009"/>
            <a:chOff x="8682330" y="164800"/>
            <a:chExt cx="3200401" cy="662009"/>
          </a:xfrm>
        </p:grpSpPr>
        <p:pic>
          <p:nvPicPr>
            <p:cNvPr id="25" name="image1.png">
              <a:extLst>
                <a:ext uri="{FF2B5EF4-FFF2-40B4-BE49-F238E27FC236}">
                  <a16:creationId xmlns:a16="http://schemas.microsoft.com/office/drawing/2014/main" id="{85FC182E-35CD-D746-8CEE-EDCB114BE294}"/>
                </a:ext>
              </a:extLst>
            </p:cNvPr>
            <p:cNvPicPr/>
            <p:nvPr/>
          </p:nvPicPr>
          <p:blipFill>
            <a:blip r:embed="rId5"/>
            <a:stretch>
              <a:fillRect/>
            </a:stretch>
          </p:blipFill>
          <p:spPr>
            <a:xfrm>
              <a:off x="9328318" y="168462"/>
              <a:ext cx="647458" cy="647463"/>
            </a:xfrm>
            <a:prstGeom prst="rect">
              <a:avLst/>
            </a:prstGeom>
            <a:ln w="12700" cap="flat">
              <a:noFill/>
              <a:miter lim="400000"/>
            </a:ln>
            <a:effectLst/>
          </p:spPr>
        </p:pic>
        <p:pic>
          <p:nvPicPr>
            <p:cNvPr id="26" name="image2.png">
              <a:extLst>
                <a:ext uri="{FF2B5EF4-FFF2-40B4-BE49-F238E27FC236}">
                  <a16:creationId xmlns:a16="http://schemas.microsoft.com/office/drawing/2014/main" id="{8A1660F7-DF17-9340-BD5A-386C660BFDD5}"/>
                </a:ext>
              </a:extLst>
            </p:cNvPr>
            <p:cNvPicPr/>
            <p:nvPr/>
          </p:nvPicPr>
          <p:blipFill>
            <a:blip r:embed="rId6"/>
            <a:stretch>
              <a:fillRect/>
            </a:stretch>
          </p:blipFill>
          <p:spPr>
            <a:xfrm>
              <a:off x="10601646" y="167576"/>
              <a:ext cx="649229" cy="649235"/>
            </a:xfrm>
            <a:prstGeom prst="rect">
              <a:avLst/>
            </a:prstGeom>
            <a:ln w="12700" cap="flat">
              <a:noFill/>
              <a:miter lim="400000"/>
            </a:ln>
            <a:effectLst/>
          </p:spPr>
        </p:pic>
        <p:pic>
          <p:nvPicPr>
            <p:cNvPr id="27" name="image3.png">
              <a:extLst>
                <a:ext uri="{FF2B5EF4-FFF2-40B4-BE49-F238E27FC236}">
                  <a16:creationId xmlns:a16="http://schemas.microsoft.com/office/drawing/2014/main" id="{1F221A75-13E2-0D4D-A7A2-915DF1DCE003}"/>
                </a:ext>
              </a:extLst>
            </p:cNvPr>
            <p:cNvPicPr/>
            <p:nvPr/>
          </p:nvPicPr>
          <p:blipFill>
            <a:blip r:embed="rId7"/>
            <a:stretch>
              <a:fillRect/>
            </a:stretch>
          </p:blipFill>
          <p:spPr>
            <a:xfrm>
              <a:off x="8685051" y="168462"/>
              <a:ext cx="647457" cy="647463"/>
            </a:xfrm>
            <a:prstGeom prst="rect">
              <a:avLst/>
            </a:prstGeom>
            <a:ln w="12700" cap="flat">
              <a:noFill/>
              <a:miter lim="400000"/>
            </a:ln>
            <a:effectLst/>
          </p:spPr>
        </p:pic>
        <p:pic>
          <p:nvPicPr>
            <p:cNvPr id="28" name="image4.png">
              <a:extLst>
                <a:ext uri="{FF2B5EF4-FFF2-40B4-BE49-F238E27FC236}">
                  <a16:creationId xmlns:a16="http://schemas.microsoft.com/office/drawing/2014/main" id="{1E5252FE-6F1E-0042-AB2D-4AC09D94497D}"/>
                </a:ext>
              </a:extLst>
            </p:cNvPr>
            <p:cNvPicPr/>
            <p:nvPr/>
          </p:nvPicPr>
          <p:blipFill>
            <a:blip r:embed="rId8"/>
            <a:stretch>
              <a:fillRect/>
            </a:stretch>
          </p:blipFill>
          <p:spPr>
            <a:xfrm>
              <a:off x="11232552" y="171188"/>
              <a:ext cx="649229" cy="649235"/>
            </a:xfrm>
            <a:prstGeom prst="rect">
              <a:avLst/>
            </a:prstGeom>
            <a:ln w="12700" cap="flat">
              <a:noFill/>
              <a:miter lim="400000"/>
            </a:ln>
            <a:effectLst/>
          </p:spPr>
        </p:pic>
        <p:pic>
          <p:nvPicPr>
            <p:cNvPr id="29" name="image5.png">
              <a:extLst>
                <a:ext uri="{FF2B5EF4-FFF2-40B4-BE49-F238E27FC236}">
                  <a16:creationId xmlns:a16="http://schemas.microsoft.com/office/drawing/2014/main" id="{8F2BC955-9574-5842-ABF3-7E2FA8D61A3A}"/>
                </a:ext>
              </a:extLst>
            </p:cNvPr>
            <p:cNvPicPr/>
            <p:nvPr/>
          </p:nvPicPr>
          <p:blipFill>
            <a:blip r:embed="rId9"/>
            <a:stretch>
              <a:fillRect/>
            </a:stretch>
          </p:blipFill>
          <p:spPr>
            <a:xfrm>
              <a:off x="9959224" y="168462"/>
              <a:ext cx="647458" cy="647463"/>
            </a:xfrm>
            <a:prstGeom prst="rect">
              <a:avLst/>
            </a:prstGeom>
            <a:ln w="12700" cap="flat">
              <a:noFill/>
              <a:miter lim="400000"/>
            </a:ln>
            <a:effectLst/>
          </p:spPr>
        </p:pic>
        <p:sp>
          <p:nvSpPr>
            <p:cNvPr id="30" name="Shape 75">
              <a:extLst>
                <a:ext uri="{FF2B5EF4-FFF2-40B4-BE49-F238E27FC236}">
                  <a16:creationId xmlns:a16="http://schemas.microsoft.com/office/drawing/2014/main" id="{8A7FD337-5E80-CC42-B23F-99E3946BCAB3}"/>
                </a:ext>
              </a:extLst>
            </p:cNvPr>
            <p:cNvSpPr/>
            <p:nvPr/>
          </p:nvSpPr>
          <p:spPr>
            <a:xfrm>
              <a:off x="8682330" y="164800"/>
              <a:ext cx="3200401" cy="662009"/>
            </a:xfrm>
            <a:prstGeom prst="rect">
              <a:avLst/>
            </a:prstGeom>
            <a:noFill/>
            <a:ln w="508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prstClr val="black"/>
                </a:solidFill>
                <a:effectLst/>
                <a:uLnTx/>
                <a:uFillTx/>
                <a:latin typeface="Calibri"/>
                <a:ea typeface="+mn-ea"/>
                <a:cs typeface="+mn-cs"/>
                <a:sym typeface="Helvetica"/>
              </a:endParaRPr>
            </a:p>
          </p:txBody>
        </p:sp>
      </p:grpSp>
    </p:spTree>
    <p:extLst>
      <p:ext uri="{BB962C8B-B14F-4D97-AF65-F5344CB8AC3E}">
        <p14:creationId xmlns:p14="http://schemas.microsoft.com/office/powerpoint/2010/main" val="4146562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66" descr="*">
            <a:extLst>
              <a:ext uri="{FF2B5EF4-FFF2-40B4-BE49-F238E27FC236}">
                <a16:creationId xmlns:a16="http://schemas.microsoft.com/office/drawing/2014/main" id="{15328D19-AD82-3F44-BAE6-BAEDCE1D8CA6}"/>
              </a:ext>
            </a:extLst>
          </p:cNvPr>
          <p:cNvSpPr/>
          <p:nvPr/>
        </p:nvSpPr>
        <p:spPr>
          <a:xfrm>
            <a:off x="-321972" y="-177416"/>
            <a:ext cx="12846470" cy="7219908"/>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srgbClr val="FFFFFF"/>
              </a:solidFill>
              <a:effectLst/>
              <a:uLnTx/>
              <a:uFillTx/>
              <a:latin typeface="Calibri"/>
              <a:ea typeface="+mn-ea"/>
              <a:cs typeface="+mn-cs"/>
              <a:sym typeface="Helvetica"/>
            </a:endParaRPr>
          </a:p>
        </p:txBody>
      </p:sp>
      <p:sp>
        <p:nvSpPr>
          <p:cNvPr id="2" name="Title 1"/>
          <p:cNvSpPr>
            <a:spLocks noGrp="1"/>
          </p:cNvSpPr>
          <p:nvPr>
            <p:ph type="title"/>
          </p:nvPr>
        </p:nvSpPr>
        <p:spPr>
          <a:xfrm>
            <a:off x="-328246" y="1100277"/>
            <a:ext cx="12520246" cy="875811"/>
          </a:xfrm>
          <a:solidFill>
            <a:srgbClr val="000000">
              <a:alpha val="54902"/>
            </a:srgbClr>
          </a:solidFill>
        </p:spPr>
        <p:txBody>
          <a:bodyPr>
            <a:normAutofit/>
          </a:bodyPr>
          <a:lstStyle/>
          <a:p>
            <a:pPr algn="ctr">
              <a:lnSpc>
                <a:spcPct val="100000"/>
              </a:lnSpc>
              <a:spcBef>
                <a:spcPts val="0"/>
              </a:spcBef>
              <a:defRPr/>
            </a:pPr>
            <a:r>
              <a:rPr lang="en-US" b="1" dirty="0">
                <a:solidFill>
                  <a:srgbClr val="FFFFFF"/>
                </a:solidFill>
                <a:latin typeface="Arial"/>
                <a:ea typeface="+mn-ea"/>
                <a:cs typeface="Arial"/>
              </a:rPr>
              <a:t>Documents: Footnotes and Endnotes</a:t>
            </a:r>
          </a:p>
        </p:txBody>
      </p:sp>
      <p:sp>
        <p:nvSpPr>
          <p:cNvPr id="17" name="Content Placeholder 2">
            <a:extLst>
              <a:ext uri="{FF2B5EF4-FFF2-40B4-BE49-F238E27FC236}">
                <a16:creationId xmlns:a16="http://schemas.microsoft.com/office/drawing/2014/main" id="{7447C7F0-4048-CE4F-830B-FB302516A418}"/>
              </a:ext>
            </a:extLst>
          </p:cNvPr>
          <p:cNvSpPr>
            <a:spLocks noGrp="1"/>
          </p:cNvSpPr>
          <p:nvPr>
            <p:ph idx="1"/>
          </p:nvPr>
        </p:nvSpPr>
        <p:spPr>
          <a:xfrm>
            <a:off x="1431837" y="2093622"/>
            <a:ext cx="9328326" cy="2654735"/>
          </a:xfrm>
        </p:spPr>
        <p:txBody>
          <a:bodyPr>
            <a:normAutofit/>
          </a:bodyPr>
          <a:lstStyle/>
          <a:p>
            <a:pPr>
              <a:lnSpc>
                <a:spcPct val="150000"/>
              </a:lnSpc>
              <a:spcBef>
                <a:spcPct val="0"/>
              </a:spcBef>
              <a:buClr>
                <a:schemeClr val="bg1"/>
              </a:buClr>
            </a:pPr>
            <a:r>
              <a:rPr lang="en-US" sz="2600" dirty="0">
                <a:solidFill>
                  <a:schemeClr val="bg1"/>
                </a:solidFill>
              </a:rPr>
              <a:t>The Footnotes and Endnotes features are accessible and can be used as long as the final document is in Word format</a:t>
            </a:r>
          </a:p>
          <a:p>
            <a:pPr>
              <a:lnSpc>
                <a:spcPct val="150000"/>
              </a:lnSpc>
              <a:spcBef>
                <a:spcPct val="0"/>
              </a:spcBef>
              <a:buClr>
                <a:schemeClr val="bg1"/>
              </a:buClr>
            </a:pPr>
            <a:r>
              <a:rPr lang="en-US" sz="2600" dirty="0">
                <a:solidFill>
                  <a:schemeClr val="bg1"/>
                </a:solidFill>
              </a:rPr>
              <a:t>Keep in mind that when saved as PDF Footnotes and Endnotes read out of order</a:t>
            </a:r>
          </a:p>
          <a:p>
            <a:pPr>
              <a:lnSpc>
                <a:spcPct val="150000"/>
              </a:lnSpc>
              <a:spcBef>
                <a:spcPct val="0"/>
              </a:spcBef>
              <a:buClr>
                <a:schemeClr val="bg1"/>
              </a:buClr>
            </a:pPr>
            <a:endParaRPr lang="en-US" sz="2600" dirty="0">
              <a:solidFill>
                <a:schemeClr val="bg1"/>
              </a:solidFill>
            </a:endParaRPr>
          </a:p>
          <a:p>
            <a:pPr>
              <a:lnSpc>
                <a:spcPct val="150000"/>
              </a:lnSpc>
              <a:spcBef>
                <a:spcPct val="0"/>
              </a:spcBef>
              <a:buClr>
                <a:schemeClr val="bg1"/>
              </a:buClr>
            </a:pPr>
            <a:endParaRPr lang="en-US" sz="2600" dirty="0">
              <a:solidFill>
                <a:schemeClr val="bg1"/>
              </a:solidFill>
            </a:endParaRPr>
          </a:p>
        </p:txBody>
      </p:sp>
      <p:pic>
        <p:nvPicPr>
          <p:cNvPr id="31" name="image6.png" descr="N Y C Mayor's Office for People with Disabilities logo">
            <a:extLst>
              <a:ext uri="{FF2B5EF4-FFF2-40B4-BE49-F238E27FC236}">
                <a16:creationId xmlns:a16="http://schemas.microsoft.com/office/drawing/2014/main" id="{81C6E875-8430-9547-9978-6E1DEF963D6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57860" y="368681"/>
            <a:ext cx="2286000" cy="396513"/>
          </a:xfrm>
          <a:prstGeom prst="rect">
            <a:avLst/>
          </a:prstGeom>
          <a:ln w="12700" cap="flat">
            <a:noFill/>
            <a:miter lim="400000"/>
          </a:ln>
          <a:effectLst/>
        </p:spPr>
      </p:pic>
      <p:sp>
        <p:nvSpPr>
          <p:cNvPr id="22" name="Shape 50">
            <a:extLst>
              <a:ext uri="{FF2B5EF4-FFF2-40B4-BE49-F238E27FC236}">
                <a16:creationId xmlns:a16="http://schemas.microsoft.com/office/drawing/2014/main" id="{1FD609ED-F19E-EC4B-A6A4-8566BCE45E59}"/>
              </a:ext>
              <a:ext uri="{C183D7F6-B498-43B3-948B-1728B52AA6E4}">
                <adec:decorative xmlns:adec="http://schemas.microsoft.com/office/drawing/2017/decorative" val="0"/>
              </a:ext>
            </a:extLst>
          </p:cNvPr>
          <p:cNvSpPr txBox="1"/>
          <p:nvPr/>
        </p:nvSpPr>
        <p:spPr>
          <a:xfrm>
            <a:off x="9959232" y="6172511"/>
            <a:ext cx="199990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18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Arial"/>
                <a:sym typeface="Arial"/>
              </a:rPr>
              <a:t>NYC.gov/disability</a:t>
            </a:r>
            <a:endParaRPr kumimoji="0" sz="1800" b="0" i="0" u="none" strike="noStrike" kern="1200" cap="none" spc="0" normalizeH="0" baseline="0" noProof="0" dirty="0">
              <a:ln>
                <a:noFill/>
              </a:ln>
              <a:solidFill>
                <a:prstClr val="white"/>
              </a:solidFill>
              <a:effectLst/>
              <a:uLnTx/>
              <a:uFillTx/>
              <a:latin typeface="Arial"/>
              <a:cs typeface="Arial"/>
              <a:sym typeface="Arial"/>
            </a:endParaRPr>
          </a:p>
        </p:txBody>
      </p:sp>
      <p:pic>
        <p:nvPicPr>
          <p:cNvPr id="23" name="Picture 22" descr="Twitter logo">
            <a:extLst>
              <a:ext uri="{FF2B5EF4-FFF2-40B4-BE49-F238E27FC236}">
                <a16:creationId xmlns:a16="http://schemas.microsoft.com/office/drawing/2014/main" id="{11D5D29B-D820-2240-9637-76637212FF65}"/>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967" y="6215081"/>
            <a:ext cx="447115" cy="363502"/>
          </a:xfrm>
          <a:prstGeom prst="rect">
            <a:avLst/>
          </a:prstGeom>
        </p:spPr>
      </p:pic>
      <p:sp>
        <p:nvSpPr>
          <p:cNvPr id="12" name="Shape 52">
            <a:extLst>
              <a:ext uri="{FF2B5EF4-FFF2-40B4-BE49-F238E27FC236}">
                <a16:creationId xmlns:a16="http://schemas.microsoft.com/office/drawing/2014/main" id="{F97131C8-06AA-2C4D-BE60-9CDD34F2766D}"/>
              </a:ext>
              <a:ext uri="{C183D7F6-B498-43B3-948B-1728B52AA6E4}">
                <adec:decorative xmlns:adec="http://schemas.microsoft.com/office/drawing/2017/decorative" val="0"/>
              </a:ext>
            </a:extLst>
          </p:cNvPr>
          <p:cNvSpPr/>
          <p:nvPr/>
        </p:nvSpPr>
        <p:spPr>
          <a:xfrm>
            <a:off x="669289" y="6172511"/>
            <a:ext cx="206438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Avenir Book"/>
                <a:cs typeface="Arial"/>
              </a:rPr>
              <a:t>@NYCDisabilities</a:t>
            </a:r>
          </a:p>
        </p:txBody>
      </p:sp>
      <p:grpSp>
        <p:nvGrpSpPr>
          <p:cNvPr id="24" name="Group 23" descr="Collection of accessibility icons">
            <a:extLst>
              <a:ext uri="{C183D7F6-B498-43B3-948B-1728B52AA6E4}">
                <adec:decorative xmlns:adec="http://schemas.microsoft.com/office/drawing/2017/decorative" val="0"/>
              </a:ext>
            </a:extLst>
          </p:cNvPr>
          <p:cNvGrpSpPr/>
          <p:nvPr/>
        </p:nvGrpSpPr>
        <p:grpSpPr>
          <a:xfrm>
            <a:off x="8682338" y="164804"/>
            <a:ext cx="3200401" cy="662009"/>
            <a:chOff x="8682330" y="164800"/>
            <a:chExt cx="3200401" cy="662009"/>
          </a:xfrm>
        </p:grpSpPr>
        <p:pic>
          <p:nvPicPr>
            <p:cNvPr id="25" name="image1.png">
              <a:extLst>
                <a:ext uri="{FF2B5EF4-FFF2-40B4-BE49-F238E27FC236}">
                  <a16:creationId xmlns:a16="http://schemas.microsoft.com/office/drawing/2014/main" id="{85FC182E-35CD-D746-8CEE-EDCB114BE294}"/>
                </a:ext>
              </a:extLst>
            </p:cNvPr>
            <p:cNvPicPr/>
            <p:nvPr/>
          </p:nvPicPr>
          <p:blipFill>
            <a:blip r:embed="rId5"/>
            <a:stretch>
              <a:fillRect/>
            </a:stretch>
          </p:blipFill>
          <p:spPr>
            <a:xfrm>
              <a:off x="9328318" y="168462"/>
              <a:ext cx="647458" cy="647463"/>
            </a:xfrm>
            <a:prstGeom prst="rect">
              <a:avLst/>
            </a:prstGeom>
            <a:ln w="12700" cap="flat">
              <a:noFill/>
              <a:miter lim="400000"/>
            </a:ln>
            <a:effectLst/>
          </p:spPr>
        </p:pic>
        <p:pic>
          <p:nvPicPr>
            <p:cNvPr id="26" name="image2.png">
              <a:extLst>
                <a:ext uri="{FF2B5EF4-FFF2-40B4-BE49-F238E27FC236}">
                  <a16:creationId xmlns:a16="http://schemas.microsoft.com/office/drawing/2014/main" id="{8A1660F7-DF17-9340-BD5A-386C660BFDD5}"/>
                </a:ext>
              </a:extLst>
            </p:cNvPr>
            <p:cNvPicPr/>
            <p:nvPr/>
          </p:nvPicPr>
          <p:blipFill>
            <a:blip r:embed="rId6"/>
            <a:stretch>
              <a:fillRect/>
            </a:stretch>
          </p:blipFill>
          <p:spPr>
            <a:xfrm>
              <a:off x="10601646" y="167576"/>
              <a:ext cx="649229" cy="649235"/>
            </a:xfrm>
            <a:prstGeom prst="rect">
              <a:avLst/>
            </a:prstGeom>
            <a:ln w="12700" cap="flat">
              <a:noFill/>
              <a:miter lim="400000"/>
            </a:ln>
            <a:effectLst/>
          </p:spPr>
        </p:pic>
        <p:pic>
          <p:nvPicPr>
            <p:cNvPr id="27" name="image3.png">
              <a:extLst>
                <a:ext uri="{FF2B5EF4-FFF2-40B4-BE49-F238E27FC236}">
                  <a16:creationId xmlns:a16="http://schemas.microsoft.com/office/drawing/2014/main" id="{1F221A75-13E2-0D4D-A7A2-915DF1DCE003}"/>
                </a:ext>
              </a:extLst>
            </p:cNvPr>
            <p:cNvPicPr/>
            <p:nvPr/>
          </p:nvPicPr>
          <p:blipFill>
            <a:blip r:embed="rId7"/>
            <a:stretch>
              <a:fillRect/>
            </a:stretch>
          </p:blipFill>
          <p:spPr>
            <a:xfrm>
              <a:off x="8685051" y="168462"/>
              <a:ext cx="647457" cy="647463"/>
            </a:xfrm>
            <a:prstGeom prst="rect">
              <a:avLst/>
            </a:prstGeom>
            <a:ln w="12700" cap="flat">
              <a:noFill/>
              <a:miter lim="400000"/>
            </a:ln>
            <a:effectLst/>
          </p:spPr>
        </p:pic>
        <p:pic>
          <p:nvPicPr>
            <p:cNvPr id="28" name="image4.png">
              <a:extLst>
                <a:ext uri="{FF2B5EF4-FFF2-40B4-BE49-F238E27FC236}">
                  <a16:creationId xmlns:a16="http://schemas.microsoft.com/office/drawing/2014/main" id="{1E5252FE-6F1E-0042-AB2D-4AC09D94497D}"/>
                </a:ext>
              </a:extLst>
            </p:cNvPr>
            <p:cNvPicPr/>
            <p:nvPr/>
          </p:nvPicPr>
          <p:blipFill>
            <a:blip r:embed="rId8"/>
            <a:stretch>
              <a:fillRect/>
            </a:stretch>
          </p:blipFill>
          <p:spPr>
            <a:xfrm>
              <a:off x="11232552" y="171188"/>
              <a:ext cx="649229" cy="649235"/>
            </a:xfrm>
            <a:prstGeom prst="rect">
              <a:avLst/>
            </a:prstGeom>
            <a:ln w="12700" cap="flat">
              <a:noFill/>
              <a:miter lim="400000"/>
            </a:ln>
            <a:effectLst/>
          </p:spPr>
        </p:pic>
        <p:pic>
          <p:nvPicPr>
            <p:cNvPr id="29" name="image5.png">
              <a:extLst>
                <a:ext uri="{FF2B5EF4-FFF2-40B4-BE49-F238E27FC236}">
                  <a16:creationId xmlns:a16="http://schemas.microsoft.com/office/drawing/2014/main" id="{8F2BC955-9574-5842-ABF3-7E2FA8D61A3A}"/>
                </a:ext>
              </a:extLst>
            </p:cNvPr>
            <p:cNvPicPr/>
            <p:nvPr/>
          </p:nvPicPr>
          <p:blipFill>
            <a:blip r:embed="rId9"/>
            <a:stretch>
              <a:fillRect/>
            </a:stretch>
          </p:blipFill>
          <p:spPr>
            <a:xfrm>
              <a:off x="9959224" y="168462"/>
              <a:ext cx="647458" cy="647463"/>
            </a:xfrm>
            <a:prstGeom prst="rect">
              <a:avLst/>
            </a:prstGeom>
            <a:ln w="12700" cap="flat">
              <a:noFill/>
              <a:miter lim="400000"/>
            </a:ln>
            <a:effectLst/>
          </p:spPr>
        </p:pic>
        <p:sp>
          <p:nvSpPr>
            <p:cNvPr id="30" name="Shape 75">
              <a:extLst>
                <a:ext uri="{FF2B5EF4-FFF2-40B4-BE49-F238E27FC236}">
                  <a16:creationId xmlns:a16="http://schemas.microsoft.com/office/drawing/2014/main" id="{8A7FD337-5E80-CC42-B23F-99E3946BCAB3}"/>
                </a:ext>
              </a:extLst>
            </p:cNvPr>
            <p:cNvSpPr/>
            <p:nvPr/>
          </p:nvSpPr>
          <p:spPr>
            <a:xfrm>
              <a:off x="8682330" y="164800"/>
              <a:ext cx="3200401" cy="662009"/>
            </a:xfrm>
            <a:prstGeom prst="rect">
              <a:avLst/>
            </a:prstGeom>
            <a:noFill/>
            <a:ln w="508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prstClr val="black"/>
                </a:solidFill>
                <a:effectLst/>
                <a:uLnTx/>
                <a:uFillTx/>
                <a:latin typeface="Calibri"/>
                <a:ea typeface="+mn-ea"/>
                <a:cs typeface="+mn-cs"/>
                <a:sym typeface="Helvetica"/>
              </a:endParaRPr>
            </a:p>
          </p:txBody>
        </p:sp>
      </p:grpSp>
    </p:spTree>
    <p:extLst>
      <p:ext uri="{BB962C8B-B14F-4D97-AF65-F5344CB8AC3E}">
        <p14:creationId xmlns:p14="http://schemas.microsoft.com/office/powerpoint/2010/main" val="3727129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66" descr="*">
            <a:extLst>
              <a:ext uri="{FF2B5EF4-FFF2-40B4-BE49-F238E27FC236}">
                <a16:creationId xmlns:a16="http://schemas.microsoft.com/office/drawing/2014/main" id="{15328D19-AD82-3F44-BAE6-BAEDCE1D8CA6}"/>
              </a:ext>
            </a:extLst>
          </p:cNvPr>
          <p:cNvSpPr/>
          <p:nvPr/>
        </p:nvSpPr>
        <p:spPr>
          <a:xfrm>
            <a:off x="-321972" y="-177416"/>
            <a:ext cx="12846470" cy="7219908"/>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srgbClr val="FFFFFF"/>
              </a:solidFill>
              <a:effectLst/>
              <a:uLnTx/>
              <a:uFillTx/>
              <a:latin typeface="Calibri"/>
              <a:ea typeface="+mn-ea"/>
              <a:cs typeface="+mn-cs"/>
              <a:sym typeface="Helvetica"/>
            </a:endParaRPr>
          </a:p>
        </p:txBody>
      </p:sp>
      <p:sp>
        <p:nvSpPr>
          <p:cNvPr id="2" name="Title 1"/>
          <p:cNvSpPr>
            <a:spLocks noGrp="1"/>
          </p:cNvSpPr>
          <p:nvPr>
            <p:ph type="title"/>
          </p:nvPr>
        </p:nvSpPr>
        <p:spPr>
          <a:xfrm>
            <a:off x="-328246" y="1100277"/>
            <a:ext cx="12520246" cy="875811"/>
          </a:xfrm>
          <a:solidFill>
            <a:srgbClr val="000000">
              <a:alpha val="54902"/>
            </a:srgbClr>
          </a:solidFill>
        </p:spPr>
        <p:txBody>
          <a:bodyPr>
            <a:normAutofit/>
          </a:bodyPr>
          <a:lstStyle/>
          <a:p>
            <a:pPr algn="ctr">
              <a:lnSpc>
                <a:spcPct val="100000"/>
              </a:lnSpc>
              <a:spcBef>
                <a:spcPts val="0"/>
              </a:spcBef>
              <a:defRPr/>
            </a:pPr>
            <a:r>
              <a:rPr lang="en-US" b="1" dirty="0">
                <a:solidFill>
                  <a:srgbClr val="FFFFFF"/>
                </a:solidFill>
                <a:latin typeface="Arial"/>
                <a:ea typeface="+mn-ea"/>
                <a:cs typeface="Arial"/>
              </a:rPr>
              <a:t>Documents: Things to Avoid</a:t>
            </a:r>
          </a:p>
        </p:txBody>
      </p:sp>
      <p:sp>
        <p:nvSpPr>
          <p:cNvPr id="17" name="Content Placeholder 2">
            <a:extLst>
              <a:ext uri="{FF2B5EF4-FFF2-40B4-BE49-F238E27FC236}">
                <a16:creationId xmlns:a16="http://schemas.microsoft.com/office/drawing/2014/main" id="{7447C7F0-4048-CE4F-830B-FB302516A418}"/>
              </a:ext>
            </a:extLst>
          </p:cNvPr>
          <p:cNvSpPr>
            <a:spLocks noGrp="1"/>
          </p:cNvSpPr>
          <p:nvPr>
            <p:ph idx="1"/>
          </p:nvPr>
        </p:nvSpPr>
        <p:spPr>
          <a:xfrm>
            <a:off x="2557669" y="2268969"/>
            <a:ext cx="7076661" cy="2636596"/>
          </a:xfrm>
        </p:spPr>
        <p:txBody>
          <a:bodyPr>
            <a:normAutofit/>
          </a:bodyPr>
          <a:lstStyle/>
          <a:p>
            <a:pPr>
              <a:lnSpc>
                <a:spcPct val="150000"/>
              </a:lnSpc>
              <a:spcBef>
                <a:spcPct val="0"/>
              </a:spcBef>
              <a:buClr>
                <a:schemeClr val="bg1"/>
              </a:buClr>
            </a:pPr>
            <a:r>
              <a:rPr lang="en-US" sz="2600" dirty="0">
                <a:solidFill>
                  <a:schemeClr val="bg1"/>
                </a:solidFill>
              </a:rPr>
              <a:t>The Flow chart feature is not accessible</a:t>
            </a:r>
          </a:p>
          <a:p>
            <a:pPr>
              <a:lnSpc>
                <a:spcPct val="150000"/>
              </a:lnSpc>
              <a:spcBef>
                <a:spcPct val="0"/>
              </a:spcBef>
              <a:buClr>
                <a:schemeClr val="bg1"/>
              </a:buClr>
            </a:pPr>
            <a:r>
              <a:rPr lang="en-US" sz="2600" dirty="0">
                <a:solidFill>
                  <a:schemeClr val="bg1"/>
                </a:solidFill>
              </a:rPr>
              <a:t>The Text Box feature is not accessible</a:t>
            </a:r>
          </a:p>
          <a:p>
            <a:pPr>
              <a:lnSpc>
                <a:spcPct val="150000"/>
              </a:lnSpc>
              <a:spcBef>
                <a:spcPct val="0"/>
              </a:spcBef>
              <a:buClr>
                <a:schemeClr val="bg1"/>
              </a:buClr>
            </a:pPr>
            <a:r>
              <a:rPr lang="en-US" sz="2600" dirty="0">
                <a:solidFill>
                  <a:schemeClr val="bg1"/>
                </a:solidFill>
              </a:rPr>
              <a:t>Avoid creating complex or nested tables</a:t>
            </a:r>
          </a:p>
          <a:p>
            <a:pPr>
              <a:lnSpc>
                <a:spcPct val="150000"/>
              </a:lnSpc>
              <a:spcBef>
                <a:spcPct val="0"/>
              </a:spcBef>
              <a:buClr>
                <a:schemeClr val="bg1"/>
              </a:buClr>
            </a:pPr>
            <a:r>
              <a:rPr lang="en-US" sz="2600" dirty="0">
                <a:solidFill>
                  <a:schemeClr val="bg1"/>
                </a:solidFill>
              </a:rPr>
              <a:t>Avoid using fillable form fields in Microsoft Word</a:t>
            </a:r>
          </a:p>
          <a:p>
            <a:pPr>
              <a:lnSpc>
                <a:spcPct val="150000"/>
              </a:lnSpc>
              <a:spcBef>
                <a:spcPct val="0"/>
              </a:spcBef>
              <a:buClr>
                <a:schemeClr val="bg1"/>
              </a:buClr>
            </a:pPr>
            <a:endParaRPr lang="en-US" sz="2600" dirty="0">
              <a:solidFill>
                <a:schemeClr val="bg1"/>
              </a:solidFill>
            </a:endParaRPr>
          </a:p>
          <a:p>
            <a:pPr>
              <a:lnSpc>
                <a:spcPct val="150000"/>
              </a:lnSpc>
              <a:spcBef>
                <a:spcPct val="0"/>
              </a:spcBef>
              <a:buClr>
                <a:schemeClr val="bg1"/>
              </a:buClr>
            </a:pPr>
            <a:endParaRPr lang="en-US" sz="2600" dirty="0">
              <a:solidFill>
                <a:schemeClr val="bg1"/>
              </a:solidFill>
            </a:endParaRPr>
          </a:p>
          <a:p>
            <a:pPr>
              <a:lnSpc>
                <a:spcPct val="150000"/>
              </a:lnSpc>
              <a:spcBef>
                <a:spcPct val="0"/>
              </a:spcBef>
              <a:buClr>
                <a:schemeClr val="bg1"/>
              </a:buClr>
            </a:pPr>
            <a:endParaRPr lang="en-US" sz="2600" dirty="0">
              <a:solidFill>
                <a:schemeClr val="bg1"/>
              </a:solidFill>
            </a:endParaRPr>
          </a:p>
          <a:p>
            <a:pPr>
              <a:lnSpc>
                <a:spcPct val="150000"/>
              </a:lnSpc>
              <a:spcBef>
                <a:spcPct val="0"/>
              </a:spcBef>
              <a:buClr>
                <a:schemeClr val="bg1"/>
              </a:buClr>
            </a:pPr>
            <a:endParaRPr lang="en-US" sz="2600" dirty="0">
              <a:solidFill>
                <a:schemeClr val="bg1"/>
              </a:solidFill>
            </a:endParaRPr>
          </a:p>
        </p:txBody>
      </p:sp>
      <p:pic>
        <p:nvPicPr>
          <p:cNvPr id="31" name="image6.png" descr="N Y C Mayor's Office for People with Disabilities logo">
            <a:extLst>
              <a:ext uri="{FF2B5EF4-FFF2-40B4-BE49-F238E27FC236}">
                <a16:creationId xmlns:a16="http://schemas.microsoft.com/office/drawing/2014/main" id="{81C6E875-8430-9547-9978-6E1DEF963D6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57860" y="368681"/>
            <a:ext cx="2286000" cy="396513"/>
          </a:xfrm>
          <a:prstGeom prst="rect">
            <a:avLst/>
          </a:prstGeom>
          <a:ln w="12700" cap="flat">
            <a:noFill/>
            <a:miter lim="400000"/>
          </a:ln>
          <a:effectLst/>
        </p:spPr>
      </p:pic>
      <p:sp>
        <p:nvSpPr>
          <p:cNvPr id="22" name="Shape 50">
            <a:extLst>
              <a:ext uri="{FF2B5EF4-FFF2-40B4-BE49-F238E27FC236}">
                <a16:creationId xmlns:a16="http://schemas.microsoft.com/office/drawing/2014/main" id="{1FD609ED-F19E-EC4B-A6A4-8566BCE45E59}"/>
              </a:ext>
              <a:ext uri="{C183D7F6-B498-43B3-948B-1728B52AA6E4}">
                <adec:decorative xmlns:adec="http://schemas.microsoft.com/office/drawing/2017/decorative" val="0"/>
              </a:ext>
            </a:extLst>
          </p:cNvPr>
          <p:cNvSpPr txBox="1"/>
          <p:nvPr/>
        </p:nvSpPr>
        <p:spPr>
          <a:xfrm>
            <a:off x="9959232" y="6172511"/>
            <a:ext cx="199990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18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Arial"/>
                <a:sym typeface="Arial"/>
              </a:rPr>
              <a:t>NYC.gov/disability</a:t>
            </a:r>
            <a:endParaRPr kumimoji="0" sz="1800" b="0" i="0" u="none" strike="noStrike" kern="1200" cap="none" spc="0" normalizeH="0" baseline="0" noProof="0" dirty="0">
              <a:ln>
                <a:noFill/>
              </a:ln>
              <a:solidFill>
                <a:prstClr val="white"/>
              </a:solidFill>
              <a:effectLst/>
              <a:uLnTx/>
              <a:uFillTx/>
              <a:latin typeface="Arial"/>
              <a:cs typeface="Arial"/>
              <a:sym typeface="Arial"/>
            </a:endParaRPr>
          </a:p>
        </p:txBody>
      </p:sp>
      <p:pic>
        <p:nvPicPr>
          <p:cNvPr id="23" name="Picture 22" descr="Twitter logo">
            <a:extLst>
              <a:ext uri="{FF2B5EF4-FFF2-40B4-BE49-F238E27FC236}">
                <a16:creationId xmlns:a16="http://schemas.microsoft.com/office/drawing/2014/main" id="{11D5D29B-D820-2240-9637-76637212FF65}"/>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967" y="6215081"/>
            <a:ext cx="447115" cy="363502"/>
          </a:xfrm>
          <a:prstGeom prst="rect">
            <a:avLst/>
          </a:prstGeom>
        </p:spPr>
      </p:pic>
      <p:sp>
        <p:nvSpPr>
          <p:cNvPr id="12" name="Shape 52">
            <a:extLst>
              <a:ext uri="{FF2B5EF4-FFF2-40B4-BE49-F238E27FC236}">
                <a16:creationId xmlns:a16="http://schemas.microsoft.com/office/drawing/2014/main" id="{F97131C8-06AA-2C4D-BE60-9CDD34F2766D}"/>
              </a:ext>
              <a:ext uri="{C183D7F6-B498-43B3-948B-1728B52AA6E4}">
                <adec:decorative xmlns:adec="http://schemas.microsoft.com/office/drawing/2017/decorative" val="0"/>
              </a:ext>
            </a:extLst>
          </p:cNvPr>
          <p:cNvSpPr/>
          <p:nvPr/>
        </p:nvSpPr>
        <p:spPr>
          <a:xfrm>
            <a:off x="669289" y="6172511"/>
            <a:ext cx="206438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Avenir Book"/>
                <a:cs typeface="Arial"/>
              </a:rPr>
              <a:t>@NYCDisabilities</a:t>
            </a:r>
          </a:p>
        </p:txBody>
      </p:sp>
      <p:grpSp>
        <p:nvGrpSpPr>
          <p:cNvPr id="24" name="Group 23" descr="Collection of accessibility icons">
            <a:extLst>
              <a:ext uri="{C183D7F6-B498-43B3-948B-1728B52AA6E4}">
                <adec:decorative xmlns:adec="http://schemas.microsoft.com/office/drawing/2017/decorative" val="0"/>
              </a:ext>
            </a:extLst>
          </p:cNvPr>
          <p:cNvGrpSpPr/>
          <p:nvPr/>
        </p:nvGrpSpPr>
        <p:grpSpPr>
          <a:xfrm>
            <a:off x="8682338" y="164804"/>
            <a:ext cx="3200401" cy="662009"/>
            <a:chOff x="8682330" y="164800"/>
            <a:chExt cx="3200401" cy="662009"/>
          </a:xfrm>
        </p:grpSpPr>
        <p:pic>
          <p:nvPicPr>
            <p:cNvPr id="25" name="image1.png">
              <a:extLst>
                <a:ext uri="{FF2B5EF4-FFF2-40B4-BE49-F238E27FC236}">
                  <a16:creationId xmlns:a16="http://schemas.microsoft.com/office/drawing/2014/main" id="{85FC182E-35CD-D746-8CEE-EDCB114BE294}"/>
                </a:ext>
              </a:extLst>
            </p:cNvPr>
            <p:cNvPicPr/>
            <p:nvPr/>
          </p:nvPicPr>
          <p:blipFill>
            <a:blip r:embed="rId5"/>
            <a:stretch>
              <a:fillRect/>
            </a:stretch>
          </p:blipFill>
          <p:spPr>
            <a:xfrm>
              <a:off x="9328318" y="168462"/>
              <a:ext cx="647458" cy="647463"/>
            </a:xfrm>
            <a:prstGeom prst="rect">
              <a:avLst/>
            </a:prstGeom>
            <a:ln w="12700" cap="flat">
              <a:noFill/>
              <a:miter lim="400000"/>
            </a:ln>
            <a:effectLst/>
          </p:spPr>
        </p:pic>
        <p:pic>
          <p:nvPicPr>
            <p:cNvPr id="26" name="image2.png">
              <a:extLst>
                <a:ext uri="{FF2B5EF4-FFF2-40B4-BE49-F238E27FC236}">
                  <a16:creationId xmlns:a16="http://schemas.microsoft.com/office/drawing/2014/main" id="{8A1660F7-DF17-9340-BD5A-386C660BFDD5}"/>
                </a:ext>
              </a:extLst>
            </p:cNvPr>
            <p:cNvPicPr/>
            <p:nvPr/>
          </p:nvPicPr>
          <p:blipFill>
            <a:blip r:embed="rId6"/>
            <a:stretch>
              <a:fillRect/>
            </a:stretch>
          </p:blipFill>
          <p:spPr>
            <a:xfrm>
              <a:off x="10601646" y="167576"/>
              <a:ext cx="649229" cy="649235"/>
            </a:xfrm>
            <a:prstGeom prst="rect">
              <a:avLst/>
            </a:prstGeom>
            <a:ln w="12700" cap="flat">
              <a:noFill/>
              <a:miter lim="400000"/>
            </a:ln>
            <a:effectLst/>
          </p:spPr>
        </p:pic>
        <p:pic>
          <p:nvPicPr>
            <p:cNvPr id="27" name="image3.png">
              <a:extLst>
                <a:ext uri="{FF2B5EF4-FFF2-40B4-BE49-F238E27FC236}">
                  <a16:creationId xmlns:a16="http://schemas.microsoft.com/office/drawing/2014/main" id="{1F221A75-13E2-0D4D-A7A2-915DF1DCE003}"/>
                </a:ext>
              </a:extLst>
            </p:cNvPr>
            <p:cNvPicPr/>
            <p:nvPr/>
          </p:nvPicPr>
          <p:blipFill>
            <a:blip r:embed="rId7"/>
            <a:stretch>
              <a:fillRect/>
            </a:stretch>
          </p:blipFill>
          <p:spPr>
            <a:xfrm>
              <a:off x="8685051" y="168462"/>
              <a:ext cx="647457" cy="647463"/>
            </a:xfrm>
            <a:prstGeom prst="rect">
              <a:avLst/>
            </a:prstGeom>
            <a:ln w="12700" cap="flat">
              <a:noFill/>
              <a:miter lim="400000"/>
            </a:ln>
            <a:effectLst/>
          </p:spPr>
        </p:pic>
        <p:pic>
          <p:nvPicPr>
            <p:cNvPr id="28" name="image4.png">
              <a:extLst>
                <a:ext uri="{FF2B5EF4-FFF2-40B4-BE49-F238E27FC236}">
                  <a16:creationId xmlns:a16="http://schemas.microsoft.com/office/drawing/2014/main" id="{1E5252FE-6F1E-0042-AB2D-4AC09D94497D}"/>
                </a:ext>
              </a:extLst>
            </p:cNvPr>
            <p:cNvPicPr/>
            <p:nvPr/>
          </p:nvPicPr>
          <p:blipFill>
            <a:blip r:embed="rId8"/>
            <a:stretch>
              <a:fillRect/>
            </a:stretch>
          </p:blipFill>
          <p:spPr>
            <a:xfrm>
              <a:off x="11232552" y="171188"/>
              <a:ext cx="649229" cy="649235"/>
            </a:xfrm>
            <a:prstGeom prst="rect">
              <a:avLst/>
            </a:prstGeom>
            <a:ln w="12700" cap="flat">
              <a:noFill/>
              <a:miter lim="400000"/>
            </a:ln>
            <a:effectLst/>
          </p:spPr>
        </p:pic>
        <p:pic>
          <p:nvPicPr>
            <p:cNvPr id="29" name="image5.png">
              <a:extLst>
                <a:ext uri="{FF2B5EF4-FFF2-40B4-BE49-F238E27FC236}">
                  <a16:creationId xmlns:a16="http://schemas.microsoft.com/office/drawing/2014/main" id="{8F2BC955-9574-5842-ABF3-7E2FA8D61A3A}"/>
                </a:ext>
              </a:extLst>
            </p:cNvPr>
            <p:cNvPicPr/>
            <p:nvPr/>
          </p:nvPicPr>
          <p:blipFill>
            <a:blip r:embed="rId9"/>
            <a:stretch>
              <a:fillRect/>
            </a:stretch>
          </p:blipFill>
          <p:spPr>
            <a:xfrm>
              <a:off x="9959224" y="168462"/>
              <a:ext cx="647458" cy="647463"/>
            </a:xfrm>
            <a:prstGeom prst="rect">
              <a:avLst/>
            </a:prstGeom>
            <a:ln w="12700" cap="flat">
              <a:noFill/>
              <a:miter lim="400000"/>
            </a:ln>
            <a:effectLst/>
          </p:spPr>
        </p:pic>
        <p:sp>
          <p:nvSpPr>
            <p:cNvPr id="30" name="Shape 75">
              <a:extLst>
                <a:ext uri="{FF2B5EF4-FFF2-40B4-BE49-F238E27FC236}">
                  <a16:creationId xmlns:a16="http://schemas.microsoft.com/office/drawing/2014/main" id="{8A7FD337-5E80-CC42-B23F-99E3946BCAB3}"/>
                </a:ext>
              </a:extLst>
            </p:cNvPr>
            <p:cNvSpPr/>
            <p:nvPr/>
          </p:nvSpPr>
          <p:spPr>
            <a:xfrm>
              <a:off x="8682330" y="164800"/>
              <a:ext cx="3200401" cy="662009"/>
            </a:xfrm>
            <a:prstGeom prst="rect">
              <a:avLst/>
            </a:prstGeom>
            <a:noFill/>
            <a:ln w="508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prstClr val="black"/>
                </a:solidFill>
                <a:effectLst/>
                <a:uLnTx/>
                <a:uFillTx/>
                <a:latin typeface="Calibri"/>
                <a:ea typeface="+mn-ea"/>
                <a:cs typeface="+mn-cs"/>
                <a:sym typeface="Helvetica"/>
              </a:endParaRPr>
            </a:p>
          </p:txBody>
        </p:sp>
      </p:grpSp>
    </p:spTree>
    <p:extLst>
      <p:ext uri="{BB962C8B-B14F-4D97-AF65-F5344CB8AC3E}">
        <p14:creationId xmlns:p14="http://schemas.microsoft.com/office/powerpoint/2010/main" val="3297612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66" descr="*">
            <a:extLst>
              <a:ext uri="{FF2B5EF4-FFF2-40B4-BE49-F238E27FC236}">
                <a16:creationId xmlns:a16="http://schemas.microsoft.com/office/drawing/2014/main" id="{15328D19-AD82-3F44-BAE6-BAEDCE1D8CA6}"/>
              </a:ext>
            </a:extLst>
          </p:cNvPr>
          <p:cNvSpPr/>
          <p:nvPr/>
        </p:nvSpPr>
        <p:spPr>
          <a:xfrm>
            <a:off x="-321972" y="-177416"/>
            <a:ext cx="12846470" cy="7219908"/>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srgbClr val="FFFFFF"/>
              </a:solidFill>
              <a:effectLst/>
              <a:uLnTx/>
              <a:uFillTx/>
              <a:latin typeface="Calibri"/>
              <a:ea typeface="+mn-ea"/>
              <a:cs typeface="+mn-cs"/>
              <a:sym typeface="Helvetica"/>
            </a:endParaRPr>
          </a:p>
        </p:txBody>
      </p:sp>
      <p:sp>
        <p:nvSpPr>
          <p:cNvPr id="2" name="Title 1"/>
          <p:cNvSpPr>
            <a:spLocks noGrp="1"/>
          </p:cNvSpPr>
          <p:nvPr>
            <p:ph type="title"/>
          </p:nvPr>
        </p:nvSpPr>
        <p:spPr>
          <a:xfrm>
            <a:off x="-328246" y="1100277"/>
            <a:ext cx="12520246" cy="875811"/>
          </a:xfrm>
          <a:solidFill>
            <a:srgbClr val="000000">
              <a:alpha val="54902"/>
            </a:srgbClr>
          </a:solidFill>
        </p:spPr>
        <p:txBody>
          <a:bodyPr>
            <a:normAutofit/>
          </a:bodyPr>
          <a:lstStyle/>
          <a:p>
            <a:pPr algn="ctr">
              <a:lnSpc>
                <a:spcPct val="100000"/>
              </a:lnSpc>
              <a:spcBef>
                <a:spcPts val="0"/>
              </a:spcBef>
              <a:defRPr/>
            </a:pPr>
            <a:r>
              <a:rPr lang="en-US" b="1" dirty="0">
                <a:solidFill>
                  <a:srgbClr val="FFFFFF"/>
                </a:solidFill>
                <a:latin typeface="Arial"/>
                <a:ea typeface="+mn-ea"/>
                <a:cs typeface="Arial"/>
              </a:rPr>
              <a:t>Documents: Content</a:t>
            </a:r>
          </a:p>
        </p:txBody>
      </p:sp>
      <p:sp>
        <p:nvSpPr>
          <p:cNvPr id="17" name="Content Placeholder 2">
            <a:extLst>
              <a:ext uri="{FF2B5EF4-FFF2-40B4-BE49-F238E27FC236}">
                <a16:creationId xmlns:a16="http://schemas.microsoft.com/office/drawing/2014/main" id="{7447C7F0-4048-CE4F-830B-FB302516A418}"/>
              </a:ext>
            </a:extLst>
          </p:cNvPr>
          <p:cNvSpPr>
            <a:spLocks noGrp="1"/>
          </p:cNvSpPr>
          <p:nvPr>
            <p:ph idx="1"/>
          </p:nvPr>
        </p:nvSpPr>
        <p:spPr>
          <a:xfrm>
            <a:off x="2570921" y="2066683"/>
            <a:ext cx="7050157" cy="3027995"/>
          </a:xfrm>
        </p:spPr>
        <p:txBody>
          <a:bodyPr>
            <a:normAutofit/>
          </a:bodyPr>
          <a:lstStyle/>
          <a:p>
            <a:pPr>
              <a:lnSpc>
                <a:spcPct val="150000"/>
              </a:lnSpc>
              <a:spcBef>
                <a:spcPct val="0"/>
              </a:spcBef>
              <a:buClr>
                <a:schemeClr val="bg1"/>
              </a:buClr>
            </a:pPr>
            <a:r>
              <a:rPr lang="en-US" sz="3200" dirty="0">
                <a:solidFill>
                  <a:schemeClr val="bg1"/>
                </a:solidFill>
              </a:rPr>
              <a:t>Avoid using all caps except for acronyms</a:t>
            </a:r>
          </a:p>
          <a:p>
            <a:pPr>
              <a:lnSpc>
                <a:spcPct val="150000"/>
              </a:lnSpc>
              <a:spcBef>
                <a:spcPct val="0"/>
              </a:spcBef>
              <a:buClr>
                <a:schemeClr val="bg1"/>
              </a:buClr>
            </a:pPr>
            <a:r>
              <a:rPr lang="en-US" sz="3200" dirty="0">
                <a:solidFill>
                  <a:schemeClr val="bg1"/>
                </a:solidFill>
              </a:rPr>
              <a:t>Avoid using large blocks of text</a:t>
            </a:r>
          </a:p>
          <a:p>
            <a:pPr>
              <a:lnSpc>
                <a:spcPct val="150000"/>
              </a:lnSpc>
              <a:spcBef>
                <a:spcPct val="0"/>
              </a:spcBef>
              <a:buClr>
                <a:schemeClr val="bg1"/>
              </a:buClr>
            </a:pPr>
            <a:r>
              <a:rPr lang="en-US" sz="3200" dirty="0">
                <a:solidFill>
                  <a:schemeClr val="bg1"/>
                </a:solidFill>
              </a:rPr>
              <a:t>Use lists to break up the content</a:t>
            </a:r>
          </a:p>
          <a:p>
            <a:pPr>
              <a:lnSpc>
                <a:spcPct val="150000"/>
              </a:lnSpc>
              <a:spcBef>
                <a:spcPct val="0"/>
              </a:spcBef>
              <a:buClr>
                <a:schemeClr val="bg1"/>
              </a:buClr>
            </a:pPr>
            <a:r>
              <a:rPr lang="en-US" sz="3200" dirty="0">
                <a:solidFill>
                  <a:schemeClr val="bg1"/>
                </a:solidFill>
              </a:rPr>
              <a:t>Use Plain Language</a:t>
            </a:r>
          </a:p>
          <a:p>
            <a:pPr>
              <a:lnSpc>
                <a:spcPct val="150000"/>
              </a:lnSpc>
              <a:spcBef>
                <a:spcPct val="0"/>
              </a:spcBef>
              <a:buClr>
                <a:schemeClr val="bg1"/>
              </a:buClr>
            </a:pPr>
            <a:endParaRPr lang="en-US" sz="3200" dirty="0">
              <a:solidFill>
                <a:schemeClr val="bg1"/>
              </a:solidFill>
            </a:endParaRPr>
          </a:p>
          <a:p>
            <a:pPr>
              <a:lnSpc>
                <a:spcPct val="150000"/>
              </a:lnSpc>
              <a:spcBef>
                <a:spcPct val="0"/>
              </a:spcBef>
              <a:buClr>
                <a:schemeClr val="bg1"/>
              </a:buClr>
            </a:pPr>
            <a:endParaRPr lang="en-US" sz="3200" dirty="0">
              <a:solidFill>
                <a:schemeClr val="bg1"/>
              </a:solidFill>
            </a:endParaRPr>
          </a:p>
        </p:txBody>
      </p:sp>
      <p:pic>
        <p:nvPicPr>
          <p:cNvPr id="31" name="image6.png" descr="N Y C Mayor's Office for People with Disabilities logo">
            <a:extLst>
              <a:ext uri="{FF2B5EF4-FFF2-40B4-BE49-F238E27FC236}">
                <a16:creationId xmlns:a16="http://schemas.microsoft.com/office/drawing/2014/main" id="{81C6E875-8430-9547-9978-6E1DEF963D6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57860" y="368681"/>
            <a:ext cx="2286000" cy="396513"/>
          </a:xfrm>
          <a:prstGeom prst="rect">
            <a:avLst/>
          </a:prstGeom>
          <a:ln w="12700" cap="flat">
            <a:noFill/>
            <a:miter lim="400000"/>
          </a:ln>
          <a:effectLst/>
        </p:spPr>
      </p:pic>
      <p:sp>
        <p:nvSpPr>
          <p:cNvPr id="22" name="Shape 50">
            <a:extLst>
              <a:ext uri="{FF2B5EF4-FFF2-40B4-BE49-F238E27FC236}">
                <a16:creationId xmlns:a16="http://schemas.microsoft.com/office/drawing/2014/main" id="{1FD609ED-F19E-EC4B-A6A4-8566BCE45E59}"/>
              </a:ext>
              <a:ext uri="{C183D7F6-B498-43B3-948B-1728B52AA6E4}">
                <adec:decorative xmlns:adec="http://schemas.microsoft.com/office/drawing/2017/decorative" val="0"/>
              </a:ext>
            </a:extLst>
          </p:cNvPr>
          <p:cNvSpPr txBox="1"/>
          <p:nvPr/>
        </p:nvSpPr>
        <p:spPr>
          <a:xfrm>
            <a:off x="9959232" y="6172511"/>
            <a:ext cx="199990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18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Arial"/>
                <a:sym typeface="Arial"/>
              </a:rPr>
              <a:t>NYC.gov/disability</a:t>
            </a:r>
            <a:endParaRPr kumimoji="0" sz="1800" b="0" i="0" u="none" strike="noStrike" kern="1200" cap="none" spc="0" normalizeH="0" baseline="0" noProof="0" dirty="0">
              <a:ln>
                <a:noFill/>
              </a:ln>
              <a:solidFill>
                <a:prstClr val="white"/>
              </a:solidFill>
              <a:effectLst/>
              <a:uLnTx/>
              <a:uFillTx/>
              <a:latin typeface="Arial"/>
              <a:cs typeface="Arial"/>
              <a:sym typeface="Arial"/>
            </a:endParaRPr>
          </a:p>
        </p:txBody>
      </p:sp>
      <p:pic>
        <p:nvPicPr>
          <p:cNvPr id="23" name="Picture 22" descr="Twitter logo">
            <a:extLst>
              <a:ext uri="{FF2B5EF4-FFF2-40B4-BE49-F238E27FC236}">
                <a16:creationId xmlns:a16="http://schemas.microsoft.com/office/drawing/2014/main" id="{11D5D29B-D820-2240-9637-76637212FF65}"/>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967" y="6215081"/>
            <a:ext cx="447115" cy="363502"/>
          </a:xfrm>
          <a:prstGeom prst="rect">
            <a:avLst/>
          </a:prstGeom>
        </p:spPr>
      </p:pic>
      <p:sp>
        <p:nvSpPr>
          <p:cNvPr id="12" name="Shape 52">
            <a:extLst>
              <a:ext uri="{FF2B5EF4-FFF2-40B4-BE49-F238E27FC236}">
                <a16:creationId xmlns:a16="http://schemas.microsoft.com/office/drawing/2014/main" id="{F97131C8-06AA-2C4D-BE60-9CDD34F2766D}"/>
              </a:ext>
              <a:ext uri="{C183D7F6-B498-43B3-948B-1728B52AA6E4}">
                <adec:decorative xmlns:adec="http://schemas.microsoft.com/office/drawing/2017/decorative" val="0"/>
              </a:ext>
            </a:extLst>
          </p:cNvPr>
          <p:cNvSpPr/>
          <p:nvPr/>
        </p:nvSpPr>
        <p:spPr>
          <a:xfrm>
            <a:off x="669289" y="6172511"/>
            <a:ext cx="206438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Avenir Book"/>
                <a:cs typeface="Arial"/>
              </a:rPr>
              <a:t>@NYCDisabilities</a:t>
            </a:r>
          </a:p>
        </p:txBody>
      </p:sp>
      <p:grpSp>
        <p:nvGrpSpPr>
          <p:cNvPr id="24" name="Group 23" descr="Collection of accessibility icons">
            <a:extLst>
              <a:ext uri="{C183D7F6-B498-43B3-948B-1728B52AA6E4}">
                <adec:decorative xmlns:adec="http://schemas.microsoft.com/office/drawing/2017/decorative" val="0"/>
              </a:ext>
            </a:extLst>
          </p:cNvPr>
          <p:cNvGrpSpPr/>
          <p:nvPr/>
        </p:nvGrpSpPr>
        <p:grpSpPr>
          <a:xfrm>
            <a:off x="8682338" y="164804"/>
            <a:ext cx="3200401" cy="662009"/>
            <a:chOff x="8682330" y="164800"/>
            <a:chExt cx="3200401" cy="662009"/>
          </a:xfrm>
        </p:grpSpPr>
        <p:pic>
          <p:nvPicPr>
            <p:cNvPr id="25" name="image1.png">
              <a:extLst>
                <a:ext uri="{FF2B5EF4-FFF2-40B4-BE49-F238E27FC236}">
                  <a16:creationId xmlns:a16="http://schemas.microsoft.com/office/drawing/2014/main" id="{85FC182E-35CD-D746-8CEE-EDCB114BE294}"/>
                </a:ext>
              </a:extLst>
            </p:cNvPr>
            <p:cNvPicPr/>
            <p:nvPr/>
          </p:nvPicPr>
          <p:blipFill>
            <a:blip r:embed="rId5"/>
            <a:stretch>
              <a:fillRect/>
            </a:stretch>
          </p:blipFill>
          <p:spPr>
            <a:xfrm>
              <a:off x="9328318" y="168462"/>
              <a:ext cx="647458" cy="647463"/>
            </a:xfrm>
            <a:prstGeom prst="rect">
              <a:avLst/>
            </a:prstGeom>
            <a:ln w="12700" cap="flat">
              <a:noFill/>
              <a:miter lim="400000"/>
            </a:ln>
            <a:effectLst/>
          </p:spPr>
        </p:pic>
        <p:pic>
          <p:nvPicPr>
            <p:cNvPr id="26" name="image2.png">
              <a:extLst>
                <a:ext uri="{FF2B5EF4-FFF2-40B4-BE49-F238E27FC236}">
                  <a16:creationId xmlns:a16="http://schemas.microsoft.com/office/drawing/2014/main" id="{8A1660F7-DF17-9340-BD5A-386C660BFDD5}"/>
                </a:ext>
              </a:extLst>
            </p:cNvPr>
            <p:cNvPicPr/>
            <p:nvPr/>
          </p:nvPicPr>
          <p:blipFill>
            <a:blip r:embed="rId6"/>
            <a:stretch>
              <a:fillRect/>
            </a:stretch>
          </p:blipFill>
          <p:spPr>
            <a:xfrm>
              <a:off x="10601646" y="167576"/>
              <a:ext cx="649229" cy="649235"/>
            </a:xfrm>
            <a:prstGeom prst="rect">
              <a:avLst/>
            </a:prstGeom>
            <a:ln w="12700" cap="flat">
              <a:noFill/>
              <a:miter lim="400000"/>
            </a:ln>
            <a:effectLst/>
          </p:spPr>
        </p:pic>
        <p:pic>
          <p:nvPicPr>
            <p:cNvPr id="27" name="image3.png">
              <a:extLst>
                <a:ext uri="{FF2B5EF4-FFF2-40B4-BE49-F238E27FC236}">
                  <a16:creationId xmlns:a16="http://schemas.microsoft.com/office/drawing/2014/main" id="{1F221A75-13E2-0D4D-A7A2-915DF1DCE003}"/>
                </a:ext>
              </a:extLst>
            </p:cNvPr>
            <p:cNvPicPr/>
            <p:nvPr/>
          </p:nvPicPr>
          <p:blipFill>
            <a:blip r:embed="rId7"/>
            <a:stretch>
              <a:fillRect/>
            </a:stretch>
          </p:blipFill>
          <p:spPr>
            <a:xfrm>
              <a:off x="8685051" y="168462"/>
              <a:ext cx="647457" cy="647463"/>
            </a:xfrm>
            <a:prstGeom prst="rect">
              <a:avLst/>
            </a:prstGeom>
            <a:ln w="12700" cap="flat">
              <a:noFill/>
              <a:miter lim="400000"/>
            </a:ln>
            <a:effectLst/>
          </p:spPr>
        </p:pic>
        <p:pic>
          <p:nvPicPr>
            <p:cNvPr id="28" name="image4.png">
              <a:extLst>
                <a:ext uri="{FF2B5EF4-FFF2-40B4-BE49-F238E27FC236}">
                  <a16:creationId xmlns:a16="http://schemas.microsoft.com/office/drawing/2014/main" id="{1E5252FE-6F1E-0042-AB2D-4AC09D94497D}"/>
                </a:ext>
              </a:extLst>
            </p:cNvPr>
            <p:cNvPicPr/>
            <p:nvPr/>
          </p:nvPicPr>
          <p:blipFill>
            <a:blip r:embed="rId8"/>
            <a:stretch>
              <a:fillRect/>
            </a:stretch>
          </p:blipFill>
          <p:spPr>
            <a:xfrm>
              <a:off x="11232552" y="171188"/>
              <a:ext cx="649229" cy="649235"/>
            </a:xfrm>
            <a:prstGeom prst="rect">
              <a:avLst/>
            </a:prstGeom>
            <a:ln w="12700" cap="flat">
              <a:noFill/>
              <a:miter lim="400000"/>
            </a:ln>
            <a:effectLst/>
          </p:spPr>
        </p:pic>
        <p:pic>
          <p:nvPicPr>
            <p:cNvPr id="29" name="image5.png">
              <a:extLst>
                <a:ext uri="{FF2B5EF4-FFF2-40B4-BE49-F238E27FC236}">
                  <a16:creationId xmlns:a16="http://schemas.microsoft.com/office/drawing/2014/main" id="{8F2BC955-9574-5842-ABF3-7E2FA8D61A3A}"/>
                </a:ext>
              </a:extLst>
            </p:cNvPr>
            <p:cNvPicPr/>
            <p:nvPr/>
          </p:nvPicPr>
          <p:blipFill>
            <a:blip r:embed="rId9"/>
            <a:stretch>
              <a:fillRect/>
            </a:stretch>
          </p:blipFill>
          <p:spPr>
            <a:xfrm>
              <a:off x="9959224" y="168462"/>
              <a:ext cx="647458" cy="647463"/>
            </a:xfrm>
            <a:prstGeom prst="rect">
              <a:avLst/>
            </a:prstGeom>
            <a:ln w="12700" cap="flat">
              <a:noFill/>
              <a:miter lim="400000"/>
            </a:ln>
            <a:effectLst/>
          </p:spPr>
        </p:pic>
        <p:sp>
          <p:nvSpPr>
            <p:cNvPr id="30" name="Shape 75">
              <a:extLst>
                <a:ext uri="{FF2B5EF4-FFF2-40B4-BE49-F238E27FC236}">
                  <a16:creationId xmlns:a16="http://schemas.microsoft.com/office/drawing/2014/main" id="{8A7FD337-5E80-CC42-B23F-99E3946BCAB3}"/>
                </a:ext>
              </a:extLst>
            </p:cNvPr>
            <p:cNvSpPr/>
            <p:nvPr/>
          </p:nvSpPr>
          <p:spPr>
            <a:xfrm>
              <a:off x="8682330" y="164800"/>
              <a:ext cx="3200401" cy="662009"/>
            </a:xfrm>
            <a:prstGeom prst="rect">
              <a:avLst/>
            </a:prstGeom>
            <a:noFill/>
            <a:ln w="508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prstClr val="black"/>
                </a:solidFill>
                <a:effectLst/>
                <a:uLnTx/>
                <a:uFillTx/>
                <a:latin typeface="Calibri"/>
                <a:ea typeface="+mn-ea"/>
                <a:cs typeface="+mn-cs"/>
                <a:sym typeface="Helvetica"/>
              </a:endParaRPr>
            </a:p>
          </p:txBody>
        </p:sp>
      </p:grpSp>
    </p:spTree>
    <p:extLst>
      <p:ext uri="{BB962C8B-B14F-4D97-AF65-F5344CB8AC3E}">
        <p14:creationId xmlns:p14="http://schemas.microsoft.com/office/powerpoint/2010/main" val="5354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66" descr="*">
            <a:extLst>
              <a:ext uri="{FF2B5EF4-FFF2-40B4-BE49-F238E27FC236}">
                <a16:creationId xmlns:a16="http://schemas.microsoft.com/office/drawing/2014/main" id="{15328D19-AD82-3F44-BAE6-BAEDCE1D8CA6}"/>
              </a:ext>
            </a:extLst>
          </p:cNvPr>
          <p:cNvSpPr/>
          <p:nvPr/>
        </p:nvSpPr>
        <p:spPr>
          <a:xfrm>
            <a:off x="-321972" y="-177416"/>
            <a:ext cx="12846470" cy="7219908"/>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srgbClr val="FFFFFF"/>
              </a:solidFill>
              <a:effectLst/>
              <a:uLnTx/>
              <a:uFillTx/>
              <a:latin typeface="Calibri"/>
              <a:ea typeface="+mn-ea"/>
              <a:cs typeface="+mn-cs"/>
              <a:sym typeface="Helvetica"/>
            </a:endParaRPr>
          </a:p>
        </p:txBody>
      </p:sp>
      <p:sp>
        <p:nvSpPr>
          <p:cNvPr id="2" name="Title 1"/>
          <p:cNvSpPr>
            <a:spLocks noGrp="1"/>
          </p:cNvSpPr>
          <p:nvPr>
            <p:ph type="title"/>
          </p:nvPr>
        </p:nvSpPr>
        <p:spPr>
          <a:xfrm>
            <a:off x="-328246" y="1100277"/>
            <a:ext cx="12846470" cy="875811"/>
          </a:xfrm>
          <a:solidFill>
            <a:srgbClr val="000000">
              <a:alpha val="54902"/>
            </a:srgbClr>
          </a:solidFill>
        </p:spPr>
        <p:txBody>
          <a:bodyPr>
            <a:normAutofit/>
          </a:bodyPr>
          <a:lstStyle/>
          <a:p>
            <a:pPr algn="ctr">
              <a:lnSpc>
                <a:spcPct val="100000"/>
              </a:lnSpc>
              <a:spcBef>
                <a:spcPts val="0"/>
              </a:spcBef>
              <a:defRPr/>
            </a:pPr>
            <a:r>
              <a:rPr lang="en-US" b="1" dirty="0">
                <a:solidFill>
                  <a:srgbClr val="FFFFFF"/>
                </a:solidFill>
                <a:latin typeface="Arial"/>
                <a:ea typeface="+mn-ea"/>
                <a:cs typeface="Arial"/>
              </a:rPr>
              <a:t>Top 10 Principles for Plain Language – Part 1</a:t>
            </a:r>
          </a:p>
        </p:txBody>
      </p:sp>
      <p:sp>
        <p:nvSpPr>
          <p:cNvPr id="17" name="Content Placeholder 2">
            <a:extLst>
              <a:ext uri="{FF2B5EF4-FFF2-40B4-BE49-F238E27FC236}">
                <a16:creationId xmlns:a16="http://schemas.microsoft.com/office/drawing/2014/main" id="{7447C7F0-4048-CE4F-830B-FB302516A418}"/>
              </a:ext>
            </a:extLst>
          </p:cNvPr>
          <p:cNvSpPr>
            <a:spLocks noGrp="1"/>
          </p:cNvSpPr>
          <p:nvPr>
            <p:ph idx="1"/>
          </p:nvPr>
        </p:nvSpPr>
        <p:spPr>
          <a:xfrm>
            <a:off x="1701483" y="2249552"/>
            <a:ext cx="9081817" cy="3027995"/>
          </a:xfrm>
        </p:spPr>
        <p:txBody>
          <a:bodyPr>
            <a:noAutofit/>
          </a:bodyPr>
          <a:lstStyle/>
          <a:p>
            <a:pPr marL="0" indent="0">
              <a:lnSpc>
                <a:spcPct val="150000"/>
              </a:lnSpc>
              <a:spcBef>
                <a:spcPct val="0"/>
              </a:spcBef>
              <a:buClr>
                <a:schemeClr val="bg1"/>
              </a:buClr>
              <a:buNone/>
            </a:pPr>
            <a:r>
              <a:rPr lang="en-US" sz="2600" dirty="0">
                <a:solidFill>
                  <a:schemeClr val="bg1"/>
                </a:solidFill>
              </a:rPr>
              <a:t>1. Write for your reader, not yourself.</a:t>
            </a:r>
          </a:p>
          <a:p>
            <a:pPr marL="0" indent="0">
              <a:lnSpc>
                <a:spcPct val="150000"/>
              </a:lnSpc>
              <a:spcBef>
                <a:spcPct val="0"/>
              </a:spcBef>
              <a:buClr>
                <a:schemeClr val="bg1"/>
              </a:buClr>
              <a:buNone/>
            </a:pPr>
            <a:r>
              <a:rPr lang="en-US" sz="2600" dirty="0">
                <a:solidFill>
                  <a:schemeClr val="bg1"/>
                </a:solidFill>
              </a:rPr>
              <a:t>2. Use pronouns when you can.</a:t>
            </a:r>
          </a:p>
          <a:p>
            <a:pPr marL="0" indent="0">
              <a:lnSpc>
                <a:spcPct val="150000"/>
              </a:lnSpc>
              <a:spcBef>
                <a:spcPct val="0"/>
              </a:spcBef>
              <a:buClr>
                <a:schemeClr val="bg1"/>
              </a:buClr>
              <a:buNone/>
            </a:pPr>
            <a:r>
              <a:rPr lang="en-US" sz="2600" dirty="0">
                <a:solidFill>
                  <a:schemeClr val="bg1"/>
                </a:solidFill>
              </a:rPr>
              <a:t>3. State your major point(s) first before going into details</a:t>
            </a:r>
          </a:p>
          <a:p>
            <a:pPr marL="0" indent="0">
              <a:lnSpc>
                <a:spcPct val="150000"/>
              </a:lnSpc>
              <a:spcBef>
                <a:spcPct val="0"/>
              </a:spcBef>
              <a:buClr>
                <a:schemeClr val="bg1"/>
              </a:buClr>
              <a:buNone/>
            </a:pPr>
            <a:r>
              <a:rPr lang="en-US" sz="2600" dirty="0">
                <a:solidFill>
                  <a:schemeClr val="bg1"/>
                </a:solidFill>
              </a:rPr>
              <a:t>4. Stick to your topic.</a:t>
            </a:r>
          </a:p>
          <a:p>
            <a:pPr marL="0" indent="0">
              <a:lnSpc>
                <a:spcPct val="150000"/>
              </a:lnSpc>
              <a:spcBef>
                <a:spcPct val="0"/>
              </a:spcBef>
              <a:buClr>
                <a:schemeClr val="bg1"/>
              </a:buClr>
              <a:buNone/>
            </a:pPr>
            <a:r>
              <a:rPr lang="en-US" sz="2600" dirty="0">
                <a:solidFill>
                  <a:schemeClr val="bg1"/>
                </a:solidFill>
              </a:rPr>
              <a:t>5. Limit each paragraph to one idea and keep it short.</a:t>
            </a:r>
          </a:p>
          <a:p>
            <a:pPr marL="0" indent="0">
              <a:lnSpc>
                <a:spcPct val="150000"/>
              </a:lnSpc>
              <a:spcBef>
                <a:spcPct val="0"/>
              </a:spcBef>
              <a:buClr>
                <a:schemeClr val="bg1"/>
              </a:buClr>
              <a:buNone/>
            </a:pPr>
            <a:r>
              <a:rPr lang="en-US" sz="2600" dirty="0">
                <a:solidFill>
                  <a:schemeClr val="bg1"/>
                </a:solidFill>
              </a:rPr>
              <a:t>(Courtesy of the National Archives)</a:t>
            </a:r>
          </a:p>
        </p:txBody>
      </p:sp>
      <p:pic>
        <p:nvPicPr>
          <p:cNvPr id="31" name="image6.png" descr="N Y C Mayor's Office for People with Disabilities logo">
            <a:extLst>
              <a:ext uri="{FF2B5EF4-FFF2-40B4-BE49-F238E27FC236}">
                <a16:creationId xmlns:a16="http://schemas.microsoft.com/office/drawing/2014/main" id="{81C6E875-8430-9547-9978-6E1DEF963D6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57860" y="368681"/>
            <a:ext cx="2286000" cy="396513"/>
          </a:xfrm>
          <a:prstGeom prst="rect">
            <a:avLst/>
          </a:prstGeom>
          <a:ln w="12700" cap="flat">
            <a:noFill/>
            <a:miter lim="400000"/>
          </a:ln>
          <a:effectLst/>
        </p:spPr>
      </p:pic>
      <p:sp>
        <p:nvSpPr>
          <p:cNvPr id="22" name="Shape 50">
            <a:extLst>
              <a:ext uri="{FF2B5EF4-FFF2-40B4-BE49-F238E27FC236}">
                <a16:creationId xmlns:a16="http://schemas.microsoft.com/office/drawing/2014/main" id="{1FD609ED-F19E-EC4B-A6A4-8566BCE45E59}"/>
              </a:ext>
              <a:ext uri="{C183D7F6-B498-43B3-948B-1728B52AA6E4}">
                <adec:decorative xmlns:adec="http://schemas.microsoft.com/office/drawing/2017/decorative" val="0"/>
              </a:ext>
            </a:extLst>
          </p:cNvPr>
          <p:cNvSpPr txBox="1"/>
          <p:nvPr/>
        </p:nvSpPr>
        <p:spPr>
          <a:xfrm>
            <a:off x="9959232" y="6172511"/>
            <a:ext cx="199990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18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Arial"/>
                <a:sym typeface="Arial"/>
              </a:rPr>
              <a:t>NYC.gov/disability</a:t>
            </a:r>
            <a:endParaRPr kumimoji="0" sz="1800" b="0" i="0" u="none" strike="noStrike" kern="1200" cap="none" spc="0" normalizeH="0" baseline="0" noProof="0" dirty="0">
              <a:ln>
                <a:noFill/>
              </a:ln>
              <a:solidFill>
                <a:prstClr val="white"/>
              </a:solidFill>
              <a:effectLst/>
              <a:uLnTx/>
              <a:uFillTx/>
              <a:latin typeface="Arial"/>
              <a:cs typeface="Arial"/>
              <a:sym typeface="Arial"/>
            </a:endParaRPr>
          </a:p>
        </p:txBody>
      </p:sp>
      <p:pic>
        <p:nvPicPr>
          <p:cNvPr id="23" name="Picture 22" descr="Twitter logo">
            <a:extLst>
              <a:ext uri="{FF2B5EF4-FFF2-40B4-BE49-F238E27FC236}">
                <a16:creationId xmlns:a16="http://schemas.microsoft.com/office/drawing/2014/main" id="{11D5D29B-D820-2240-9637-76637212FF65}"/>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967" y="6215081"/>
            <a:ext cx="447115" cy="363502"/>
          </a:xfrm>
          <a:prstGeom prst="rect">
            <a:avLst/>
          </a:prstGeom>
        </p:spPr>
      </p:pic>
      <p:sp>
        <p:nvSpPr>
          <p:cNvPr id="12" name="Shape 52">
            <a:extLst>
              <a:ext uri="{FF2B5EF4-FFF2-40B4-BE49-F238E27FC236}">
                <a16:creationId xmlns:a16="http://schemas.microsoft.com/office/drawing/2014/main" id="{F97131C8-06AA-2C4D-BE60-9CDD34F2766D}"/>
              </a:ext>
              <a:ext uri="{C183D7F6-B498-43B3-948B-1728B52AA6E4}">
                <adec:decorative xmlns:adec="http://schemas.microsoft.com/office/drawing/2017/decorative" val="0"/>
              </a:ext>
            </a:extLst>
          </p:cNvPr>
          <p:cNvSpPr/>
          <p:nvPr/>
        </p:nvSpPr>
        <p:spPr>
          <a:xfrm>
            <a:off x="669289" y="6172511"/>
            <a:ext cx="206438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Avenir Book"/>
                <a:cs typeface="Arial"/>
              </a:rPr>
              <a:t>@NYCDisabilities</a:t>
            </a:r>
          </a:p>
        </p:txBody>
      </p:sp>
      <p:grpSp>
        <p:nvGrpSpPr>
          <p:cNvPr id="24" name="Group 23" descr="Collection of accessibility icons">
            <a:extLst>
              <a:ext uri="{C183D7F6-B498-43B3-948B-1728B52AA6E4}">
                <adec:decorative xmlns:adec="http://schemas.microsoft.com/office/drawing/2017/decorative" val="0"/>
              </a:ext>
            </a:extLst>
          </p:cNvPr>
          <p:cNvGrpSpPr/>
          <p:nvPr/>
        </p:nvGrpSpPr>
        <p:grpSpPr>
          <a:xfrm>
            <a:off x="8682338" y="164804"/>
            <a:ext cx="3200401" cy="662009"/>
            <a:chOff x="8682330" y="164800"/>
            <a:chExt cx="3200401" cy="662009"/>
          </a:xfrm>
        </p:grpSpPr>
        <p:pic>
          <p:nvPicPr>
            <p:cNvPr id="25" name="image1.png">
              <a:extLst>
                <a:ext uri="{FF2B5EF4-FFF2-40B4-BE49-F238E27FC236}">
                  <a16:creationId xmlns:a16="http://schemas.microsoft.com/office/drawing/2014/main" id="{85FC182E-35CD-D746-8CEE-EDCB114BE294}"/>
                </a:ext>
              </a:extLst>
            </p:cNvPr>
            <p:cNvPicPr/>
            <p:nvPr/>
          </p:nvPicPr>
          <p:blipFill>
            <a:blip r:embed="rId5"/>
            <a:stretch>
              <a:fillRect/>
            </a:stretch>
          </p:blipFill>
          <p:spPr>
            <a:xfrm>
              <a:off x="9328318" y="168462"/>
              <a:ext cx="647458" cy="647463"/>
            </a:xfrm>
            <a:prstGeom prst="rect">
              <a:avLst/>
            </a:prstGeom>
            <a:ln w="12700" cap="flat">
              <a:noFill/>
              <a:miter lim="400000"/>
            </a:ln>
            <a:effectLst/>
          </p:spPr>
        </p:pic>
        <p:pic>
          <p:nvPicPr>
            <p:cNvPr id="26" name="image2.png">
              <a:extLst>
                <a:ext uri="{FF2B5EF4-FFF2-40B4-BE49-F238E27FC236}">
                  <a16:creationId xmlns:a16="http://schemas.microsoft.com/office/drawing/2014/main" id="{8A1660F7-DF17-9340-BD5A-386C660BFDD5}"/>
                </a:ext>
              </a:extLst>
            </p:cNvPr>
            <p:cNvPicPr/>
            <p:nvPr/>
          </p:nvPicPr>
          <p:blipFill>
            <a:blip r:embed="rId6"/>
            <a:stretch>
              <a:fillRect/>
            </a:stretch>
          </p:blipFill>
          <p:spPr>
            <a:xfrm>
              <a:off x="10601646" y="167576"/>
              <a:ext cx="649229" cy="649235"/>
            </a:xfrm>
            <a:prstGeom prst="rect">
              <a:avLst/>
            </a:prstGeom>
            <a:ln w="12700" cap="flat">
              <a:noFill/>
              <a:miter lim="400000"/>
            </a:ln>
            <a:effectLst/>
          </p:spPr>
        </p:pic>
        <p:pic>
          <p:nvPicPr>
            <p:cNvPr id="27" name="image3.png">
              <a:extLst>
                <a:ext uri="{FF2B5EF4-FFF2-40B4-BE49-F238E27FC236}">
                  <a16:creationId xmlns:a16="http://schemas.microsoft.com/office/drawing/2014/main" id="{1F221A75-13E2-0D4D-A7A2-915DF1DCE003}"/>
                </a:ext>
              </a:extLst>
            </p:cNvPr>
            <p:cNvPicPr/>
            <p:nvPr/>
          </p:nvPicPr>
          <p:blipFill>
            <a:blip r:embed="rId7"/>
            <a:stretch>
              <a:fillRect/>
            </a:stretch>
          </p:blipFill>
          <p:spPr>
            <a:xfrm>
              <a:off x="8685051" y="168462"/>
              <a:ext cx="647457" cy="647463"/>
            </a:xfrm>
            <a:prstGeom prst="rect">
              <a:avLst/>
            </a:prstGeom>
            <a:ln w="12700" cap="flat">
              <a:noFill/>
              <a:miter lim="400000"/>
            </a:ln>
            <a:effectLst/>
          </p:spPr>
        </p:pic>
        <p:pic>
          <p:nvPicPr>
            <p:cNvPr id="28" name="image4.png">
              <a:extLst>
                <a:ext uri="{FF2B5EF4-FFF2-40B4-BE49-F238E27FC236}">
                  <a16:creationId xmlns:a16="http://schemas.microsoft.com/office/drawing/2014/main" id="{1E5252FE-6F1E-0042-AB2D-4AC09D94497D}"/>
                </a:ext>
              </a:extLst>
            </p:cNvPr>
            <p:cNvPicPr/>
            <p:nvPr/>
          </p:nvPicPr>
          <p:blipFill>
            <a:blip r:embed="rId8"/>
            <a:stretch>
              <a:fillRect/>
            </a:stretch>
          </p:blipFill>
          <p:spPr>
            <a:xfrm>
              <a:off x="11232552" y="171188"/>
              <a:ext cx="649229" cy="649235"/>
            </a:xfrm>
            <a:prstGeom prst="rect">
              <a:avLst/>
            </a:prstGeom>
            <a:ln w="12700" cap="flat">
              <a:noFill/>
              <a:miter lim="400000"/>
            </a:ln>
            <a:effectLst/>
          </p:spPr>
        </p:pic>
        <p:pic>
          <p:nvPicPr>
            <p:cNvPr id="29" name="image5.png">
              <a:extLst>
                <a:ext uri="{FF2B5EF4-FFF2-40B4-BE49-F238E27FC236}">
                  <a16:creationId xmlns:a16="http://schemas.microsoft.com/office/drawing/2014/main" id="{8F2BC955-9574-5842-ABF3-7E2FA8D61A3A}"/>
                </a:ext>
              </a:extLst>
            </p:cNvPr>
            <p:cNvPicPr/>
            <p:nvPr/>
          </p:nvPicPr>
          <p:blipFill>
            <a:blip r:embed="rId9"/>
            <a:stretch>
              <a:fillRect/>
            </a:stretch>
          </p:blipFill>
          <p:spPr>
            <a:xfrm>
              <a:off x="9959224" y="168462"/>
              <a:ext cx="647458" cy="647463"/>
            </a:xfrm>
            <a:prstGeom prst="rect">
              <a:avLst/>
            </a:prstGeom>
            <a:ln w="12700" cap="flat">
              <a:noFill/>
              <a:miter lim="400000"/>
            </a:ln>
            <a:effectLst/>
          </p:spPr>
        </p:pic>
        <p:sp>
          <p:nvSpPr>
            <p:cNvPr id="30" name="Shape 75">
              <a:extLst>
                <a:ext uri="{FF2B5EF4-FFF2-40B4-BE49-F238E27FC236}">
                  <a16:creationId xmlns:a16="http://schemas.microsoft.com/office/drawing/2014/main" id="{8A7FD337-5E80-CC42-B23F-99E3946BCAB3}"/>
                </a:ext>
              </a:extLst>
            </p:cNvPr>
            <p:cNvSpPr/>
            <p:nvPr/>
          </p:nvSpPr>
          <p:spPr>
            <a:xfrm>
              <a:off x="8682330" y="164800"/>
              <a:ext cx="3200401" cy="662009"/>
            </a:xfrm>
            <a:prstGeom prst="rect">
              <a:avLst/>
            </a:prstGeom>
            <a:noFill/>
            <a:ln w="508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prstClr val="black"/>
                </a:solidFill>
                <a:effectLst/>
                <a:uLnTx/>
                <a:uFillTx/>
                <a:latin typeface="Calibri"/>
                <a:ea typeface="+mn-ea"/>
                <a:cs typeface="+mn-cs"/>
                <a:sym typeface="Helvetica"/>
              </a:endParaRPr>
            </a:p>
          </p:txBody>
        </p:sp>
      </p:grpSp>
    </p:spTree>
    <p:extLst>
      <p:ext uri="{BB962C8B-B14F-4D97-AF65-F5344CB8AC3E}">
        <p14:creationId xmlns:p14="http://schemas.microsoft.com/office/powerpoint/2010/main" val="262641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66" descr="*">
            <a:extLst>
              <a:ext uri="{FF2B5EF4-FFF2-40B4-BE49-F238E27FC236}">
                <a16:creationId xmlns:a16="http://schemas.microsoft.com/office/drawing/2014/main" id="{15328D19-AD82-3F44-BAE6-BAEDCE1D8CA6}"/>
              </a:ext>
            </a:extLst>
          </p:cNvPr>
          <p:cNvSpPr/>
          <p:nvPr/>
        </p:nvSpPr>
        <p:spPr>
          <a:xfrm>
            <a:off x="-321972" y="-177416"/>
            <a:ext cx="12846470" cy="7219908"/>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srgbClr val="FFFFFF"/>
              </a:solidFill>
              <a:effectLst/>
              <a:uLnTx/>
              <a:uFillTx/>
              <a:latin typeface="Calibri"/>
              <a:ea typeface="+mn-ea"/>
              <a:cs typeface="+mn-cs"/>
              <a:sym typeface="Helvetica"/>
            </a:endParaRPr>
          </a:p>
        </p:txBody>
      </p:sp>
      <p:sp>
        <p:nvSpPr>
          <p:cNvPr id="2" name="Title 1"/>
          <p:cNvSpPr>
            <a:spLocks noGrp="1"/>
          </p:cNvSpPr>
          <p:nvPr>
            <p:ph type="title"/>
          </p:nvPr>
        </p:nvSpPr>
        <p:spPr>
          <a:xfrm>
            <a:off x="-328246" y="1100277"/>
            <a:ext cx="12846470" cy="875811"/>
          </a:xfrm>
          <a:solidFill>
            <a:srgbClr val="000000">
              <a:alpha val="54902"/>
            </a:srgbClr>
          </a:solidFill>
        </p:spPr>
        <p:txBody>
          <a:bodyPr>
            <a:normAutofit/>
          </a:bodyPr>
          <a:lstStyle/>
          <a:p>
            <a:pPr algn="ctr">
              <a:lnSpc>
                <a:spcPct val="100000"/>
              </a:lnSpc>
              <a:spcBef>
                <a:spcPts val="0"/>
              </a:spcBef>
              <a:defRPr/>
            </a:pPr>
            <a:r>
              <a:rPr lang="en-US" b="1" dirty="0">
                <a:solidFill>
                  <a:srgbClr val="FFFFFF"/>
                </a:solidFill>
                <a:latin typeface="Arial"/>
                <a:ea typeface="+mn-ea"/>
                <a:cs typeface="Arial"/>
              </a:rPr>
              <a:t>Top 10 Principles for Plain Language – Part 2</a:t>
            </a:r>
          </a:p>
        </p:txBody>
      </p:sp>
      <p:sp>
        <p:nvSpPr>
          <p:cNvPr id="17" name="Content Placeholder 2">
            <a:extLst>
              <a:ext uri="{FF2B5EF4-FFF2-40B4-BE49-F238E27FC236}">
                <a16:creationId xmlns:a16="http://schemas.microsoft.com/office/drawing/2014/main" id="{7447C7F0-4048-CE4F-830B-FB302516A418}"/>
              </a:ext>
            </a:extLst>
          </p:cNvPr>
          <p:cNvSpPr>
            <a:spLocks noGrp="1"/>
          </p:cNvSpPr>
          <p:nvPr>
            <p:ph idx="1"/>
          </p:nvPr>
        </p:nvSpPr>
        <p:spPr>
          <a:xfrm>
            <a:off x="1711569" y="1976088"/>
            <a:ext cx="8768861" cy="3027995"/>
          </a:xfrm>
        </p:spPr>
        <p:txBody>
          <a:bodyPr>
            <a:noAutofit/>
          </a:bodyPr>
          <a:lstStyle/>
          <a:p>
            <a:pPr marL="0" indent="0">
              <a:lnSpc>
                <a:spcPct val="150000"/>
              </a:lnSpc>
              <a:spcBef>
                <a:spcPct val="0"/>
              </a:spcBef>
              <a:buClr>
                <a:schemeClr val="bg1"/>
              </a:buClr>
              <a:buNone/>
            </a:pPr>
            <a:r>
              <a:rPr lang="en-US" sz="2600" dirty="0">
                <a:solidFill>
                  <a:schemeClr val="bg1"/>
                </a:solidFill>
              </a:rPr>
              <a:t>6. Write in active voice. Use the passive voice only in rare cases.</a:t>
            </a:r>
          </a:p>
          <a:p>
            <a:pPr marL="0" indent="0">
              <a:lnSpc>
                <a:spcPct val="150000"/>
              </a:lnSpc>
              <a:spcBef>
                <a:spcPct val="0"/>
              </a:spcBef>
              <a:buClr>
                <a:schemeClr val="bg1"/>
              </a:buClr>
              <a:buNone/>
            </a:pPr>
            <a:r>
              <a:rPr lang="en-US" sz="2600" dirty="0">
                <a:solidFill>
                  <a:schemeClr val="bg1"/>
                </a:solidFill>
              </a:rPr>
              <a:t>7. Use short sentences as much as possible.</a:t>
            </a:r>
          </a:p>
          <a:p>
            <a:pPr marL="0" indent="0">
              <a:lnSpc>
                <a:spcPct val="150000"/>
              </a:lnSpc>
              <a:spcBef>
                <a:spcPct val="0"/>
              </a:spcBef>
              <a:buClr>
                <a:schemeClr val="bg1"/>
              </a:buClr>
              <a:buNone/>
            </a:pPr>
            <a:r>
              <a:rPr lang="en-US" sz="2600" dirty="0">
                <a:solidFill>
                  <a:schemeClr val="bg1"/>
                </a:solidFill>
              </a:rPr>
              <a:t>8. Use everyday words. If you must use technology terms,</a:t>
            </a:r>
          </a:p>
          <a:p>
            <a:pPr marL="0" indent="0">
              <a:lnSpc>
                <a:spcPct val="150000"/>
              </a:lnSpc>
              <a:spcBef>
                <a:spcPct val="0"/>
              </a:spcBef>
              <a:buClr>
                <a:schemeClr val="bg1"/>
              </a:buClr>
              <a:buNone/>
            </a:pPr>
            <a:r>
              <a:rPr lang="en-US" sz="2600" dirty="0">
                <a:solidFill>
                  <a:schemeClr val="bg1"/>
                </a:solidFill>
              </a:rPr>
              <a:t>explain them on the first reference.</a:t>
            </a:r>
          </a:p>
          <a:p>
            <a:pPr marL="0" indent="0">
              <a:lnSpc>
                <a:spcPct val="150000"/>
              </a:lnSpc>
              <a:spcBef>
                <a:spcPct val="0"/>
              </a:spcBef>
              <a:buClr>
                <a:schemeClr val="bg1"/>
              </a:buClr>
              <a:buNone/>
            </a:pPr>
            <a:r>
              <a:rPr lang="en-US" sz="2600" dirty="0">
                <a:solidFill>
                  <a:schemeClr val="bg1"/>
                </a:solidFill>
              </a:rPr>
              <a:t>9. Omit unneeded words.</a:t>
            </a:r>
          </a:p>
          <a:p>
            <a:pPr marL="0" indent="0">
              <a:lnSpc>
                <a:spcPct val="150000"/>
              </a:lnSpc>
              <a:spcBef>
                <a:spcPct val="0"/>
              </a:spcBef>
              <a:buClr>
                <a:schemeClr val="bg1"/>
              </a:buClr>
              <a:buNone/>
            </a:pPr>
            <a:r>
              <a:rPr lang="en-US" sz="2600" dirty="0">
                <a:solidFill>
                  <a:schemeClr val="bg1"/>
                </a:solidFill>
              </a:rPr>
              <a:t>10. Keep the subject and verb close together.</a:t>
            </a:r>
          </a:p>
          <a:p>
            <a:pPr marL="0" indent="0">
              <a:lnSpc>
                <a:spcPct val="150000"/>
              </a:lnSpc>
              <a:spcBef>
                <a:spcPct val="0"/>
              </a:spcBef>
              <a:buClr>
                <a:schemeClr val="bg1"/>
              </a:buClr>
              <a:buNone/>
            </a:pPr>
            <a:r>
              <a:rPr lang="en-US" sz="2600" dirty="0">
                <a:solidFill>
                  <a:schemeClr val="bg1"/>
                </a:solidFill>
              </a:rPr>
              <a:t>(Courtesy of the National Archives)</a:t>
            </a:r>
          </a:p>
        </p:txBody>
      </p:sp>
      <p:pic>
        <p:nvPicPr>
          <p:cNvPr id="31" name="image6.png" descr="N Y C Mayor's Office for People with Disabilities logo">
            <a:extLst>
              <a:ext uri="{FF2B5EF4-FFF2-40B4-BE49-F238E27FC236}">
                <a16:creationId xmlns:a16="http://schemas.microsoft.com/office/drawing/2014/main" id="{81C6E875-8430-9547-9978-6E1DEF963D6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57860" y="368681"/>
            <a:ext cx="2286000" cy="396513"/>
          </a:xfrm>
          <a:prstGeom prst="rect">
            <a:avLst/>
          </a:prstGeom>
          <a:ln w="12700" cap="flat">
            <a:noFill/>
            <a:miter lim="400000"/>
          </a:ln>
          <a:effectLst/>
        </p:spPr>
      </p:pic>
      <p:sp>
        <p:nvSpPr>
          <p:cNvPr id="22" name="Shape 50">
            <a:extLst>
              <a:ext uri="{FF2B5EF4-FFF2-40B4-BE49-F238E27FC236}">
                <a16:creationId xmlns:a16="http://schemas.microsoft.com/office/drawing/2014/main" id="{1FD609ED-F19E-EC4B-A6A4-8566BCE45E59}"/>
              </a:ext>
              <a:ext uri="{C183D7F6-B498-43B3-948B-1728B52AA6E4}">
                <adec:decorative xmlns:adec="http://schemas.microsoft.com/office/drawing/2017/decorative" val="0"/>
              </a:ext>
            </a:extLst>
          </p:cNvPr>
          <p:cNvSpPr txBox="1"/>
          <p:nvPr/>
        </p:nvSpPr>
        <p:spPr>
          <a:xfrm>
            <a:off x="9959232" y="6172511"/>
            <a:ext cx="199990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18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Arial"/>
                <a:sym typeface="Arial"/>
              </a:rPr>
              <a:t>NYC.gov/disability</a:t>
            </a:r>
            <a:endParaRPr kumimoji="0" sz="1800" b="0" i="0" u="none" strike="noStrike" kern="1200" cap="none" spc="0" normalizeH="0" baseline="0" noProof="0" dirty="0">
              <a:ln>
                <a:noFill/>
              </a:ln>
              <a:solidFill>
                <a:prstClr val="white"/>
              </a:solidFill>
              <a:effectLst/>
              <a:uLnTx/>
              <a:uFillTx/>
              <a:latin typeface="Arial"/>
              <a:cs typeface="Arial"/>
              <a:sym typeface="Arial"/>
            </a:endParaRPr>
          </a:p>
        </p:txBody>
      </p:sp>
      <p:pic>
        <p:nvPicPr>
          <p:cNvPr id="23" name="Picture 22" descr="Twitter logo">
            <a:extLst>
              <a:ext uri="{FF2B5EF4-FFF2-40B4-BE49-F238E27FC236}">
                <a16:creationId xmlns:a16="http://schemas.microsoft.com/office/drawing/2014/main" id="{11D5D29B-D820-2240-9637-76637212FF65}"/>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967" y="6215081"/>
            <a:ext cx="447115" cy="363502"/>
          </a:xfrm>
          <a:prstGeom prst="rect">
            <a:avLst/>
          </a:prstGeom>
        </p:spPr>
      </p:pic>
      <p:sp>
        <p:nvSpPr>
          <p:cNvPr id="12" name="Shape 52">
            <a:extLst>
              <a:ext uri="{FF2B5EF4-FFF2-40B4-BE49-F238E27FC236}">
                <a16:creationId xmlns:a16="http://schemas.microsoft.com/office/drawing/2014/main" id="{F97131C8-06AA-2C4D-BE60-9CDD34F2766D}"/>
              </a:ext>
              <a:ext uri="{C183D7F6-B498-43B3-948B-1728B52AA6E4}">
                <adec:decorative xmlns:adec="http://schemas.microsoft.com/office/drawing/2017/decorative" val="0"/>
              </a:ext>
            </a:extLst>
          </p:cNvPr>
          <p:cNvSpPr/>
          <p:nvPr/>
        </p:nvSpPr>
        <p:spPr>
          <a:xfrm>
            <a:off x="669289" y="6172511"/>
            <a:ext cx="206438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Avenir Book"/>
                <a:cs typeface="Arial"/>
              </a:rPr>
              <a:t>@NYCDisabilities</a:t>
            </a:r>
          </a:p>
        </p:txBody>
      </p:sp>
      <p:grpSp>
        <p:nvGrpSpPr>
          <p:cNvPr id="24" name="Group 23" descr="Collection of accessibility icons">
            <a:extLst>
              <a:ext uri="{C183D7F6-B498-43B3-948B-1728B52AA6E4}">
                <adec:decorative xmlns:adec="http://schemas.microsoft.com/office/drawing/2017/decorative" val="0"/>
              </a:ext>
            </a:extLst>
          </p:cNvPr>
          <p:cNvGrpSpPr/>
          <p:nvPr/>
        </p:nvGrpSpPr>
        <p:grpSpPr>
          <a:xfrm>
            <a:off x="8682338" y="164804"/>
            <a:ext cx="3200401" cy="662009"/>
            <a:chOff x="8682330" y="164800"/>
            <a:chExt cx="3200401" cy="662009"/>
          </a:xfrm>
        </p:grpSpPr>
        <p:pic>
          <p:nvPicPr>
            <p:cNvPr id="25" name="image1.png">
              <a:extLst>
                <a:ext uri="{FF2B5EF4-FFF2-40B4-BE49-F238E27FC236}">
                  <a16:creationId xmlns:a16="http://schemas.microsoft.com/office/drawing/2014/main" id="{85FC182E-35CD-D746-8CEE-EDCB114BE294}"/>
                </a:ext>
              </a:extLst>
            </p:cNvPr>
            <p:cNvPicPr/>
            <p:nvPr/>
          </p:nvPicPr>
          <p:blipFill>
            <a:blip r:embed="rId5"/>
            <a:stretch>
              <a:fillRect/>
            </a:stretch>
          </p:blipFill>
          <p:spPr>
            <a:xfrm>
              <a:off x="9328318" y="168462"/>
              <a:ext cx="647458" cy="647463"/>
            </a:xfrm>
            <a:prstGeom prst="rect">
              <a:avLst/>
            </a:prstGeom>
            <a:ln w="12700" cap="flat">
              <a:noFill/>
              <a:miter lim="400000"/>
            </a:ln>
            <a:effectLst/>
          </p:spPr>
        </p:pic>
        <p:pic>
          <p:nvPicPr>
            <p:cNvPr id="26" name="image2.png">
              <a:extLst>
                <a:ext uri="{FF2B5EF4-FFF2-40B4-BE49-F238E27FC236}">
                  <a16:creationId xmlns:a16="http://schemas.microsoft.com/office/drawing/2014/main" id="{8A1660F7-DF17-9340-BD5A-386C660BFDD5}"/>
                </a:ext>
              </a:extLst>
            </p:cNvPr>
            <p:cNvPicPr/>
            <p:nvPr/>
          </p:nvPicPr>
          <p:blipFill>
            <a:blip r:embed="rId6"/>
            <a:stretch>
              <a:fillRect/>
            </a:stretch>
          </p:blipFill>
          <p:spPr>
            <a:xfrm>
              <a:off x="10601646" y="167576"/>
              <a:ext cx="649229" cy="649235"/>
            </a:xfrm>
            <a:prstGeom prst="rect">
              <a:avLst/>
            </a:prstGeom>
            <a:ln w="12700" cap="flat">
              <a:noFill/>
              <a:miter lim="400000"/>
            </a:ln>
            <a:effectLst/>
          </p:spPr>
        </p:pic>
        <p:pic>
          <p:nvPicPr>
            <p:cNvPr id="27" name="image3.png">
              <a:extLst>
                <a:ext uri="{FF2B5EF4-FFF2-40B4-BE49-F238E27FC236}">
                  <a16:creationId xmlns:a16="http://schemas.microsoft.com/office/drawing/2014/main" id="{1F221A75-13E2-0D4D-A7A2-915DF1DCE003}"/>
                </a:ext>
              </a:extLst>
            </p:cNvPr>
            <p:cNvPicPr/>
            <p:nvPr/>
          </p:nvPicPr>
          <p:blipFill>
            <a:blip r:embed="rId7"/>
            <a:stretch>
              <a:fillRect/>
            </a:stretch>
          </p:blipFill>
          <p:spPr>
            <a:xfrm>
              <a:off x="8685051" y="168462"/>
              <a:ext cx="647457" cy="647463"/>
            </a:xfrm>
            <a:prstGeom prst="rect">
              <a:avLst/>
            </a:prstGeom>
            <a:ln w="12700" cap="flat">
              <a:noFill/>
              <a:miter lim="400000"/>
            </a:ln>
            <a:effectLst/>
          </p:spPr>
        </p:pic>
        <p:pic>
          <p:nvPicPr>
            <p:cNvPr id="28" name="image4.png">
              <a:extLst>
                <a:ext uri="{FF2B5EF4-FFF2-40B4-BE49-F238E27FC236}">
                  <a16:creationId xmlns:a16="http://schemas.microsoft.com/office/drawing/2014/main" id="{1E5252FE-6F1E-0042-AB2D-4AC09D94497D}"/>
                </a:ext>
              </a:extLst>
            </p:cNvPr>
            <p:cNvPicPr/>
            <p:nvPr/>
          </p:nvPicPr>
          <p:blipFill>
            <a:blip r:embed="rId8"/>
            <a:stretch>
              <a:fillRect/>
            </a:stretch>
          </p:blipFill>
          <p:spPr>
            <a:xfrm>
              <a:off x="11232552" y="171188"/>
              <a:ext cx="649229" cy="649235"/>
            </a:xfrm>
            <a:prstGeom prst="rect">
              <a:avLst/>
            </a:prstGeom>
            <a:ln w="12700" cap="flat">
              <a:noFill/>
              <a:miter lim="400000"/>
            </a:ln>
            <a:effectLst/>
          </p:spPr>
        </p:pic>
        <p:pic>
          <p:nvPicPr>
            <p:cNvPr id="29" name="image5.png">
              <a:extLst>
                <a:ext uri="{FF2B5EF4-FFF2-40B4-BE49-F238E27FC236}">
                  <a16:creationId xmlns:a16="http://schemas.microsoft.com/office/drawing/2014/main" id="{8F2BC955-9574-5842-ABF3-7E2FA8D61A3A}"/>
                </a:ext>
              </a:extLst>
            </p:cNvPr>
            <p:cNvPicPr/>
            <p:nvPr/>
          </p:nvPicPr>
          <p:blipFill>
            <a:blip r:embed="rId9"/>
            <a:stretch>
              <a:fillRect/>
            </a:stretch>
          </p:blipFill>
          <p:spPr>
            <a:xfrm>
              <a:off x="9959224" y="168462"/>
              <a:ext cx="647458" cy="647463"/>
            </a:xfrm>
            <a:prstGeom prst="rect">
              <a:avLst/>
            </a:prstGeom>
            <a:ln w="12700" cap="flat">
              <a:noFill/>
              <a:miter lim="400000"/>
            </a:ln>
            <a:effectLst/>
          </p:spPr>
        </p:pic>
        <p:sp>
          <p:nvSpPr>
            <p:cNvPr id="30" name="Shape 75">
              <a:extLst>
                <a:ext uri="{FF2B5EF4-FFF2-40B4-BE49-F238E27FC236}">
                  <a16:creationId xmlns:a16="http://schemas.microsoft.com/office/drawing/2014/main" id="{8A7FD337-5E80-CC42-B23F-99E3946BCAB3}"/>
                </a:ext>
              </a:extLst>
            </p:cNvPr>
            <p:cNvSpPr/>
            <p:nvPr/>
          </p:nvSpPr>
          <p:spPr>
            <a:xfrm>
              <a:off x="8682330" y="164800"/>
              <a:ext cx="3200401" cy="662009"/>
            </a:xfrm>
            <a:prstGeom prst="rect">
              <a:avLst/>
            </a:prstGeom>
            <a:noFill/>
            <a:ln w="508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prstClr val="black"/>
                </a:solidFill>
                <a:effectLst/>
                <a:uLnTx/>
                <a:uFillTx/>
                <a:latin typeface="Calibri"/>
                <a:ea typeface="+mn-ea"/>
                <a:cs typeface="+mn-cs"/>
                <a:sym typeface="Helvetica"/>
              </a:endParaRPr>
            </a:p>
          </p:txBody>
        </p:sp>
      </p:grpSp>
    </p:spTree>
    <p:extLst>
      <p:ext uri="{BB962C8B-B14F-4D97-AF65-F5344CB8AC3E}">
        <p14:creationId xmlns:p14="http://schemas.microsoft.com/office/powerpoint/2010/main" val="335010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66" descr="*">
            <a:extLst>
              <a:ext uri="{FF2B5EF4-FFF2-40B4-BE49-F238E27FC236}">
                <a16:creationId xmlns:a16="http://schemas.microsoft.com/office/drawing/2014/main" id="{15328D19-AD82-3F44-BAE6-BAEDCE1D8CA6}"/>
              </a:ext>
            </a:extLst>
          </p:cNvPr>
          <p:cNvSpPr/>
          <p:nvPr/>
        </p:nvSpPr>
        <p:spPr>
          <a:xfrm>
            <a:off x="-321972" y="-177416"/>
            <a:ext cx="12846470" cy="7219908"/>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srgbClr val="FFFFFF"/>
              </a:solidFill>
              <a:effectLst/>
              <a:uLnTx/>
              <a:uFillTx/>
              <a:latin typeface="Calibri"/>
              <a:ea typeface="+mn-ea"/>
              <a:cs typeface="+mn-cs"/>
              <a:sym typeface="Helvetica"/>
            </a:endParaRPr>
          </a:p>
        </p:txBody>
      </p:sp>
      <p:sp>
        <p:nvSpPr>
          <p:cNvPr id="2" name="Title 1"/>
          <p:cNvSpPr>
            <a:spLocks noGrp="1"/>
          </p:cNvSpPr>
          <p:nvPr>
            <p:ph type="title"/>
          </p:nvPr>
        </p:nvSpPr>
        <p:spPr>
          <a:xfrm>
            <a:off x="-328246" y="1100277"/>
            <a:ext cx="12520246" cy="875811"/>
          </a:xfrm>
          <a:solidFill>
            <a:srgbClr val="000000">
              <a:alpha val="54902"/>
            </a:srgbClr>
          </a:solidFill>
        </p:spPr>
        <p:txBody>
          <a:bodyPr>
            <a:normAutofit/>
          </a:bodyPr>
          <a:lstStyle/>
          <a:p>
            <a:pPr algn="ctr">
              <a:lnSpc>
                <a:spcPct val="100000"/>
              </a:lnSpc>
              <a:spcBef>
                <a:spcPts val="0"/>
              </a:spcBef>
              <a:defRPr/>
            </a:pPr>
            <a:r>
              <a:rPr lang="en-US" b="1" dirty="0">
                <a:solidFill>
                  <a:srgbClr val="FFFFFF"/>
                </a:solidFill>
                <a:latin typeface="Arial"/>
                <a:ea typeface="+mn-ea"/>
                <a:cs typeface="Arial"/>
              </a:rPr>
              <a:t>Documents: Accessibility Checker</a:t>
            </a:r>
          </a:p>
        </p:txBody>
      </p:sp>
      <p:sp>
        <p:nvSpPr>
          <p:cNvPr id="17" name="Content Placeholder 2">
            <a:extLst>
              <a:ext uri="{FF2B5EF4-FFF2-40B4-BE49-F238E27FC236}">
                <a16:creationId xmlns:a16="http://schemas.microsoft.com/office/drawing/2014/main" id="{7447C7F0-4048-CE4F-830B-FB302516A418}"/>
              </a:ext>
            </a:extLst>
          </p:cNvPr>
          <p:cNvSpPr>
            <a:spLocks noGrp="1"/>
          </p:cNvSpPr>
          <p:nvPr>
            <p:ph idx="1"/>
          </p:nvPr>
        </p:nvSpPr>
        <p:spPr>
          <a:xfrm>
            <a:off x="209404" y="2511416"/>
            <a:ext cx="6472994" cy="2719203"/>
          </a:xfrm>
        </p:spPr>
        <p:txBody>
          <a:bodyPr>
            <a:normAutofit/>
          </a:bodyPr>
          <a:lstStyle/>
          <a:p>
            <a:pPr>
              <a:lnSpc>
                <a:spcPct val="150000"/>
              </a:lnSpc>
              <a:spcBef>
                <a:spcPct val="0"/>
              </a:spcBef>
              <a:buClr>
                <a:schemeClr val="bg1"/>
              </a:buClr>
            </a:pPr>
            <a:r>
              <a:rPr lang="en-US" dirty="0">
                <a:solidFill>
                  <a:schemeClr val="bg1"/>
                </a:solidFill>
              </a:rPr>
              <a:t>Always use the “Accessibility Checker” to make sure you haven’t missed anything</a:t>
            </a:r>
          </a:p>
          <a:p>
            <a:pPr>
              <a:lnSpc>
                <a:spcPct val="150000"/>
              </a:lnSpc>
              <a:spcBef>
                <a:spcPct val="0"/>
              </a:spcBef>
              <a:buClr>
                <a:schemeClr val="bg1"/>
              </a:buClr>
            </a:pPr>
            <a:r>
              <a:rPr lang="en-US" dirty="0">
                <a:solidFill>
                  <a:schemeClr val="bg1"/>
                </a:solidFill>
              </a:rPr>
              <a:t>Go to the “Review” Tab</a:t>
            </a:r>
          </a:p>
          <a:p>
            <a:pPr>
              <a:lnSpc>
                <a:spcPct val="150000"/>
              </a:lnSpc>
              <a:spcBef>
                <a:spcPct val="0"/>
              </a:spcBef>
              <a:buClr>
                <a:schemeClr val="bg1"/>
              </a:buClr>
            </a:pPr>
            <a:r>
              <a:rPr lang="en-US" dirty="0">
                <a:solidFill>
                  <a:schemeClr val="bg1"/>
                </a:solidFill>
              </a:rPr>
              <a:t>Choose “Check Accessibility”</a:t>
            </a:r>
          </a:p>
        </p:txBody>
      </p:sp>
      <p:pic>
        <p:nvPicPr>
          <p:cNvPr id="4" name="Picture 3" descr="A screenshot of Microsoft Word showing the accessibility checker. It has a few sections such as errors and warnings. Under errors are things like missing alt text and image or object not in line. Under warnings is the message text may be hard to read because of color contrast.">
            <a:extLst>
              <a:ext uri="{FF2B5EF4-FFF2-40B4-BE49-F238E27FC236}">
                <a16:creationId xmlns:a16="http://schemas.microsoft.com/office/drawing/2014/main" id="{A87A8506-860B-3D47-A44C-D406E0200B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1259" y="2174579"/>
            <a:ext cx="4112525" cy="3568835"/>
          </a:xfrm>
          <a:prstGeom prst="rect">
            <a:avLst/>
          </a:prstGeom>
        </p:spPr>
      </p:pic>
      <p:pic>
        <p:nvPicPr>
          <p:cNvPr id="31" name="image6.png" descr="N Y C Mayor's Office for People with Disabilities logo">
            <a:extLst>
              <a:ext uri="{FF2B5EF4-FFF2-40B4-BE49-F238E27FC236}">
                <a16:creationId xmlns:a16="http://schemas.microsoft.com/office/drawing/2014/main" id="{81C6E875-8430-9547-9978-6E1DEF963D6B}"/>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357860" y="368681"/>
            <a:ext cx="2286000" cy="396513"/>
          </a:xfrm>
          <a:prstGeom prst="rect">
            <a:avLst/>
          </a:prstGeom>
          <a:ln w="12700" cap="flat">
            <a:noFill/>
            <a:miter lim="400000"/>
          </a:ln>
          <a:effectLst/>
        </p:spPr>
      </p:pic>
      <p:sp>
        <p:nvSpPr>
          <p:cNvPr id="22" name="Shape 50">
            <a:extLst>
              <a:ext uri="{FF2B5EF4-FFF2-40B4-BE49-F238E27FC236}">
                <a16:creationId xmlns:a16="http://schemas.microsoft.com/office/drawing/2014/main" id="{1FD609ED-F19E-EC4B-A6A4-8566BCE45E59}"/>
              </a:ext>
              <a:ext uri="{C183D7F6-B498-43B3-948B-1728B52AA6E4}">
                <adec:decorative xmlns:adec="http://schemas.microsoft.com/office/drawing/2017/decorative" val="0"/>
              </a:ext>
            </a:extLst>
          </p:cNvPr>
          <p:cNvSpPr txBox="1"/>
          <p:nvPr/>
        </p:nvSpPr>
        <p:spPr>
          <a:xfrm>
            <a:off x="9959232" y="6172511"/>
            <a:ext cx="199990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18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Arial"/>
                <a:sym typeface="Arial"/>
              </a:rPr>
              <a:t>NYC.gov/disability</a:t>
            </a:r>
            <a:endParaRPr kumimoji="0" sz="1800" b="0" i="0" u="none" strike="noStrike" kern="1200" cap="none" spc="0" normalizeH="0" baseline="0" noProof="0" dirty="0">
              <a:ln>
                <a:noFill/>
              </a:ln>
              <a:solidFill>
                <a:prstClr val="white"/>
              </a:solidFill>
              <a:effectLst/>
              <a:uLnTx/>
              <a:uFillTx/>
              <a:latin typeface="Arial"/>
              <a:cs typeface="Arial"/>
              <a:sym typeface="Arial"/>
            </a:endParaRPr>
          </a:p>
        </p:txBody>
      </p:sp>
      <p:pic>
        <p:nvPicPr>
          <p:cNvPr id="23" name="Picture 22" descr="Twitter logo">
            <a:extLst>
              <a:ext uri="{FF2B5EF4-FFF2-40B4-BE49-F238E27FC236}">
                <a16:creationId xmlns:a16="http://schemas.microsoft.com/office/drawing/2014/main" id="{11D5D29B-D820-2240-9637-76637212FF65}"/>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967" y="6215081"/>
            <a:ext cx="447115" cy="363502"/>
          </a:xfrm>
          <a:prstGeom prst="rect">
            <a:avLst/>
          </a:prstGeom>
        </p:spPr>
      </p:pic>
      <p:sp>
        <p:nvSpPr>
          <p:cNvPr id="12" name="Shape 52">
            <a:extLst>
              <a:ext uri="{FF2B5EF4-FFF2-40B4-BE49-F238E27FC236}">
                <a16:creationId xmlns:a16="http://schemas.microsoft.com/office/drawing/2014/main" id="{F97131C8-06AA-2C4D-BE60-9CDD34F2766D}"/>
              </a:ext>
              <a:ext uri="{C183D7F6-B498-43B3-948B-1728B52AA6E4}">
                <adec:decorative xmlns:adec="http://schemas.microsoft.com/office/drawing/2017/decorative" val="0"/>
              </a:ext>
            </a:extLst>
          </p:cNvPr>
          <p:cNvSpPr/>
          <p:nvPr/>
        </p:nvSpPr>
        <p:spPr>
          <a:xfrm>
            <a:off x="669289" y="6172511"/>
            <a:ext cx="206438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Avenir Book"/>
                <a:cs typeface="Arial"/>
              </a:rPr>
              <a:t>@NYCDisabilities</a:t>
            </a:r>
          </a:p>
        </p:txBody>
      </p:sp>
      <p:grpSp>
        <p:nvGrpSpPr>
          <p:cNvPr id="24" name="Group 23" descr="Collection of accessibility icons">
            <a:extLst>
              <a:ext uri="{C183D7F6-B498-43B3-948B-1728B52AA6E4}">
                <adec:decorative xmlns:adec="http://schemas.microsoft.com/office/drawing/2017/decorative" val="0"/>
              </a:ext>
            </a:extLst>
          </p:cNvPr>
          <p:cNvGrpSpPr/>
          <p:nvPr/>
        </p:nvGrpSpPr>
        <p:grpSpPr>
          <a:xfrm>
            <a:off x="8682338" y="164804"/>
            <a:ext cx="3200401" cy="662009"/>
            <a:chOff x="8682330" y="164800"/>
            <a:chExt cx="3200401" cy="662009"/>
          </a:xfrm>
        </p:grpSpPr>
        <p:pic>
          <p:nvPicPr>
            <p:cNvPr id="25" name="image1.png">
              <a:extLst>
                <a:ext uri="{FF2B5EF4-FFF2-40B4-BE49-F238E27FC236}">
                  <a16:creationId xmlns:a16="http://schemas.microsoft.com/office/drawing/2014/main" id="{85FC182E-35CD-D746-8CEE-EDCB114BE294}"/>
                </a:ext>
              </a:extLst>
            </p:cNvPr>
            <p:cNvPicPr/>
            <p:nvPr/>
          </p:nvPicPr>
          <p:blipFill>
            <a:blip r:embed="rId6"/>
            <a:stretch>
              <a:fillRect/>
            </a:stretch>
          </p:blipFill>
          <p:spPr>
            <a:xfrm>
              <a:off x="9328318" y="168462"/>
              <a:ext cx="647458" cy="647463"/>
            </a:xfrm>
            <a:prstGeom prst="rect">
              <a:avLst/>
            </a:prstGeom>
            <a:ln w="12700" cap="flat">
              <a:noFill/>
              <a:miter lim="400000"/>
            </a:ln>
            <a:effectLst/>
          </p:spPr>
        </p:pic>
        <p:pic>
          <p:nvPicPr>
            <p:cNvPr id="26" name="image2.png">
              <a:extLst>
                <a:ext uri="{FF2B5EF4-FFF2-40B4-BE49-F238E27FC236}">
                  <a16:creationId xmlns:a16="http://schemas.microsoft.com/office/drawing/2014/main" id="{8A1660F7-DF17-9340-BD5A-386C660BFDD5}"/>
                </a:ext>
              </a:extLst>
            </p:cNvPr>
            <p:cNvPicPr/>
            <p:nvPr/>
          </p:nvPicPr>
          <p:blipFill>
            <a:blip r:embed="rId7"/>
            <a:stretch>
              <a:fillRect/>
            </a:stretch>
          </p:blipFill>
          <p:spPr>
            <a:xfrm>
              <a:off x="10601646" y="167576"/>
              <a:ext cx="649229" cy="649235"/>
            </a:xfrm>
            <a:prstGeom prst="rect">
              <a:avLst/>
            </a:prstGeom>
            <a:ln w="12700" cap="flat">
              <a:noFill/>
              <a:miter lim="400000"/>
            </a:ln>
            <a:effectLst/>
          </p:spPr>
        </p:pic>
        <p:pic>
          <p:nvPicPr>
            <p:cNvPr id="27" name="image3.png">
              <a:extLst>
                <a:ext uri="{FF2B5EF4-FFF2-40B4-BE49-F238E27FC236}">
                  <a16:creationId xmlns:a16="http://schemas.microsoft.com/office/drawing/2014/main" id="{1F221A75-13E2-0D4D-A7A2-915DF1DCE003}"/>
                </a:ext>
              </a:extLst>
            </p:cNvPr>
            <p:cNvPicPr/>
            <p:nvPr/>
          </p:nvPicPr>
          <p:blipFill>
            <a:blip r:embed="rId8"/>
            <a:stretch>
              <a:fillRect/>
            </a:stretch>
          </p:blipFill>
          <p:spPr>
            <a:xfrm>
              <a:off x="8685051" y="168462"/>
              <a:ext cx="647457" cy="647463"/>
            </a:xfrm>
            <a:prstGeom prst="rect">
              <a:avLst/>
            </a:prstGeom>
            <a:ln w="12700" cap="flat">
              <a:noFill/>
              <a:miter lim="400000"/>
            </a:ln>
            <a:effectLst/>
          </p:spPr>
        </p:pic>
        <p:pic>
          <p:nvPicPr>
            <p:cNvPr id="28" name="image4.png">
              <a:extLst>
                <a:ext uri="{FF2B5EF4-FFF2-40B4-BE49-F238E27FC236}">
                  <a16:creationId xmlns:a16="http://schemas.microsoft.com/office/drawing/2014/main" id="{1E5252FE-6F1E-0042-AB2D-4AC09D94497D}"/>
                </a:ext>
              </a:extLst>
            </p:cNvPr>
            <p:cNvPicPr/>
            <p:nvPr/>
          </p:nvPicPr>
          <p:blipFill>
            <a:blip r:embed="rId9"/>
            <a:stretch>
              <a:fillRect/>
            </a:stretch>
          </p:blipFill>
          <p:spPr>
            <a:xfrm>
              <a:off x="11232552" y="171188"/>
              <a:ext cx="649229" cy="649235"/>
            </a:xfrm>
            <a:prstGeom prst="rect">
              <a:avLst/>
            </a:prstGeom>
            <a:ln w="12700" cap="flat">
              <a:noFill/>
              <a:miter lim="400000"/>
            </a:ln>
            <a:effectLst/>
          </p:spPr>
        </p:pic>
        <p:pic>
          <p:nvPicPr>
            <p:cNvPr id="29" name="image5.png">
              <a:extLst>
                <a:ext uri="{FF2B5EF4-FFF2-40B4-BE49-F238E27FC236}">
                  <a16:creationId xmlns:a16="http://schemas.microsoft.com/office/drawing/2014/main" id="{8F2BC955-9574-5842-ABF3-7E2FA8D61A3A}"/>
                </a:ext>
              </a:extLst>
            </p:cNvPr>
            <p:cNvPicPr/>
            <p:nvPr/>
          </p:nvPicPr>
          <p:blipFill>
            <a:blip r:embed="rId10"/>
            <a:stretch>
              <a:fillRect/>
            </a:stretch>
          </p:blipFill>
          <p:spPr>
            <a:xfrm>
              <a:off x="9959224" y="168462"/>
              <a:ext cx="647458" cy="647463"/>
            </a:xfrm>
            <a:prstGeom prst="rect">
              <a:avLst/>
            </a:prstGeom>
            <a:ln w="12700" cap="flat">
              <a:noFill/>
              <a:miter lim="400000"/>
            </a:ln>
            <a:effectLst/>
          </p:spPr>
        </p:pic>
        <p:sp>
          <p:nvSpPr>
            <p:cNvPr id="30" name="Shape 75">
              <a:extLst>
                <a:ext uri="{FF2B5EF4-FFF2-40B4-BE49-F238E27FC236}">
                  <a16:creationId xmlns:a16="http://schemas.microsoft.com/office/drawing/2014/main" id="{8A7FD337-5E80-CC42-B23F-99E3946BCAB3}"/>
                </a:ext>
              </a:extLst>
            </p:cNvPr>
            <p:cNvSpPr/>
            <p:nvPr/>
          </p:nvSpPr>
          <p:spPr>
            <a:xfrm>
              <a:off x="8682330" y="164800"/>
              <a:ext cx="3200401" cy="662009"/>
            </a:xfrm>
            <a:prstGeom prst="rect">
              <a:avLst/>
            </a:prstGeom>
            <a:noFill/>
            <a:ln w="508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prstClr val="black"/>
                </a:solidFill>
                <a:effectLst/>
                <a:uLnTx/>
                <a:uFillTx/>
                <a:latin typeface="Calibri"/>
                <a:ea typeface="+mn-ea"/>
                <a:cs typeface="+mn-cs"/>
                <a:sym typeface="Helvetica"/>
              </a:endParaRPr>
            </a:p>
          </p:txBody>
        </p:sp>
      </p:grpSp>
    </p:spTree>
    <p:extLst>
      <p:ext uri="{BB962C8B-B14F-4D97-AF65-F5344CB8AC3E}">
        <p14:creationId xmlns:p14="http://schemas.microsoft.com/office/powerpoint/2010/main" val="4193185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66" descr="*">
            <a:extLst>
              <a:ext uri="{FF2B5EF4-FFF2-40B4-BE49-F238E27FC236}">
                <a16:creationId xmlns:a16="http://schemas.microsoft.com/office/drawing/2014/main" id="{15328D19-AD82-3F44-BAE6-BAEDCE1D8CA6}"/>
              </a:ext>
            </a:extLst>
          </p:cNvPr>
          <p:cNvSpPr/>
          <p:nvPr/>
        </p:nvSpPr>
        <p:spPr>
          <a:xfrm>
            <a:off x="-321972" y="-177416"/>
            <a:ext cx="12846470" cy="7219908"/>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srgbClr val="FFFFFF"/>
              </a:solidFill>
              <a:effectLst/>
              <a:uLnTx/>
              <a:uFillTx/>
              <a:latin typeface="Calibri"/>
              <a:ea typeface="+mn-ea"/>
              <a:cs typeface="+mn-cs"/>
              <a:sym typeface="Helvetica"/>
            </a:endParaRPr>
          </a:p>
        </p:txBody>
      </p:sp>
      <p:sp>
        <p:nvSpPr>
          <p:cNvPr id="2" name="Title 1"/>
          <p:cNvSpPr>
            <a:spLocks noGrp="1"/>
          </p:cNvSpPr>
          <p:nvPr>
            <p:ph type="title"/>
          </p:nvPr>
        </p:nvSpPr>
        <p:spPr>
          <a:xfrm>
            <a:off x="-328246" y="1100277"/>
            <a:ext cx="12520246" cy="875811"/>
          </a:xfrm>
          <a:solidFill>
            <a:srgbClr val="000000">
              <a:alpha val="54902"/>
            </a:srgbClr>
          </a:solidFill>
        </p:spPr>
        <p:txBody>
          <a:bodyPr>
            <a:normAutofit/>
          </a:bodyPr>
          <a:lstStyle/>
          <a:p>
            <a:pPr algn="ctr">
              <a:lnSpc>
                <a:spcPct val="100000"/>
              </a:lnSpc>
              <a:spcBef>
                <a:spcPts val="0"/>
              </a:spcBef>
              <a:defRPr/>
            </a:pPr>
            <a:r>
              <a:rPr lang="en-US" b="1" dirty="0">
                <a:solidFill>
                  <a:srgbClr val="FFFFFF"/>
                </a:solidFill>
                <a:latin typeface="Arial"/>
                <a:ea typeface="+mn-ea"/>
                <a:cs typeface="Arial"/>
              </a:rPr>
              <a:t>Documents: Save As PDF</a:t>
            </a:r>
          </a:p>
        </p:txBody>
      </p:sp>
      <p:sp>
        <p:nvSpPr>
          <p:cNvPr id="17" name="Content Placeholder 2">
            <a:extLst>
              <a:ext uri="{FF2B5EF4-FFF2-40B4-BE49-F238E27FC236}">
                <a16:creationId xmlns:a16="http://schemas.microsoft.com/office/drawing/2014/main" id="{7447C7F0-4048-CE4F-830B-FB302516A418}"/>
              </a:ext>
            </a:extLst>
          </p:cNvPr>
          <p:cNvSpPr>
            <a:spLocks noGrp="1"/>
          </p:cNvSpPr>
          <p:nvPr>
            <p:ph idx="1"/>
          </p:nvPr>
        </p:nvSpPr>
        <p:spPr>
          <a:xfrm>
            <a:off x="70875" y="2197708"/>
            <a:ext cx="11722003" cy="3300415"/>
          </a:xfrm>
        </p:spPr>
        <p:txBody>
          <a:bodyPr>
            <a:normAutofit fontScale="70000" lnSpcReduction="20000"/>
          </a:bodyPr>
          <a:lstStyle/>
          <a:p>
            <a:pPr>
              <a:lnSpc>
                <a:spcPct val="150000"/>
              </a:lnSpc>
              <a:spcBef>
                <a:spcPct val="0"/>
              </a:spcBef>
              <a:buClr>
                <a:schemeClr val="bg1"/>
              </a:buClr>
            </a:pPr>
            <a:r>
              <a:rPr lang="en-US" sz="4800" dirty="0">
                <a:solidFill>
                  <a:schemeClr val="bg1"/>
                </a:solidFill>
              </a:rPr>
              <a:t>An accessible Word document can be saved as an accessible PDF</a:t>
            </a:r>
          </a:p>
          <a:p>
            <a:pPr lvl="1">
              <a:lnSpc>
                <a:spcPct val="150000"/>
              </a:lnSpc>
              <a:spcBef>
                <a:spcPct val="0"/>
              </a:spcBef>
              <a:buClr>
                <a:schemeClr val="bg1"/>
              </a:buClr>
            </a:pPr>
            <a:r>
              <a:rPr lang="en-US" sz="4400" dirty="0">
                <a:solidFill>
                  <a:schemeClr val="bg1"/>
                </a:solidFill>
              </a:rPr>
              <a:t>Go to the “File” Tab</a:t>
            </a:r>
          </a:p>
          <a:p>
            <a:pPr lvl="1">
              <a:lnSpc>
                <a:spcPct val="150000"/>
              </a:lnSpc>
              <a:spcBef>
                <a:spcPct val="0"/>
              </a:spcBef>
              <a:buClr>
                <a:schemeClr val="bg1"/>
              </a:buClr>
            </a:pPr>
            <a:r>
              <a:rPr lang="en-US" sz="4400" dirty="0">
                <a:solidFill>
                  <a:schemeClr val="bg1"/>
                </a:solidFill>
              </a:rPr>
              <a:t>Choose “Save As”</a:t>
            </a:r>
          </a:p>
          <a:p>
            <a:pPr lvl="1">
              <a:lnSpc>
                <a:spcPct val="150000"/>
              </a:lnSpc>
              <a:spcBef>
                <a:spcPct val="0"/>
              </a:spcBef>
              <a:buClr>
                <a:schemeClr val="bg1"/>
              </a:buClr>
            </a:pPr>
            <a:r>
              <a:rPr lang="en-US" sz="4400" dirty="0">
                <a:solidFill>
                  <a:schemeClr val="bg1"/>
                </a:solidFill>
              </a:rPr>
              <a:t>Choose destination and fill in the file name</a:t>
            </a:r>
          </a:p>
          <a:p>
            <a:pPr lvl="1">
              <a:lnSpc>
                <a:spcPct val="150000"/>
              </a:lnSpc>
              <a:spcBef>
                <a:spcPct val="0"/>
              </a:spcBef>
              <a:buClr>
                <a:schemeClr val="bg1"/>
              </a:buClr>
            </a:pPr>
            <a:r>
              <a:rPr lang="en-US" sz="4400" dirty="0">
                <a:solidFill>
                  <a:schemeClr val="bg1"/>
                </a:solidFill>
              </a:rPr>
              <a:t>Navigate to “File Type” and choose “PDF”</a:t>
            </a:r>
          </a:p>
        </p:txBody>
      </p:sp>
      <p:pic>
        <p:nvPicPr>
          <p:cNvPr id="31" name="image6.png" descr="N Y C Mayor's Office for People with Disabilities logo">
            <a:extLst>
              <a:ext uri="{FF2B5EF4-FFF2-40B4-BE49-F238E27FC236}">
                <a16:creationId xmlns:a16="http://schemas.microsoft.com/office/drawing/2014/main" id="{81C6E875-8430-9547-9978-6E1DEF963D6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57860" y="368681"/>
            <a:ext cx="2286000" cy="396513"/>
          </a:xfrm>
          <a:prstGeom prst="rect">
            <a:avLst/>
          </a:prstGeom>
          <a:ln w="12700" cap="flat">
            <a:noFill/>
            <a:miter lim="400000"/>
          </a:ln>
          <a:effectLst/>
        </p:spPr>
      </p:pic>
      <p:sp>
        <p:nvSpPr>
          <p:cNvPr id="22" name="Shape 50">
            <a:extLst>
              <a:ext uri="{FF2B5EF4-FFF2-40B4-BE49-F238E27FC236}">
                <a16:creationId xmlns:a16="http://schemas.microsoft.com/office/drawing/2014/main" id="{1FD609ED-F19E-EC4B-A6A4-8566BCE45E59}"/>
              </a:ext>
              <a:ext uri="{C183D7F6-B498-43B3-948B-1728B52AA6E4}">
                <adec:decorative xmlns:adec="http://schemas.microsoft.com/office/drawing/2017/decorative" val="0"/>
              </a:ext>
            </a:extLst>
          </p:cNvPr>
          <p:cNvSpPr txBox="1"/>
          <p:nvPr/>
        </p:nvSpPr>
        <p:spPr>
          <a:xfrm>
            <a:off x="9959232" y="6172511"/>
            <a:ext cx="199990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18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Arial"/>
                <a:sym typeface="Arial"/>
              </a:rPr>
              <a:t>NYC.gov/disability</a:t>
            </a:r>
            <a:endParaRPr kumimoji="0" sz="1800" b="0" i="0" u="none" strike="noStrike" kern="1200" cap="none" spc="0" normalizeH="0" baseline="0" noProof="0" dirty="0">
              <a:ln>
                <a:noFill/>
              </a:ln>
              <a:solidFill>
                <a:prstClr val="white"/>
              </a:solidFill>
              <a:effectLst/>
              <a:uLnTx/>
              <a:uFillTx/>
              <a:latin typeface="Arial"/>
              <a:cs typeface="Arial"/>
              <a:sym typeface="Arial"/>
            </a:endParaRPr>
          </a:p>
        </p:txBody>
      </p:sp>
      <p:pic>
        <p:nvPicPr>
          <p:cNvPr id="23" name="Picture 22" descr="Twitter logo">
            <a:extLst>
              <a:ext uri="{FF2B5EF4-FFF2-40B4-BE49-F238E27FC236}">
                <a16:creationId xmlns:a16="http://schemas.microsoft.com/office/drawing/2014/main" id="{11D5D29B-D820-2240-9637-76637212FF65}"/>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967" y="6215081"/>
            <a:ext cx="447115" cy="363502"/>
          </a:xfrm>
          <a:prstGeom prst="rect">
            <a:avLst/>
          </a:prstGeom>
        </p:spPr>
      </p:pic>
      <p:sp>
        <p:nvSpPr>
          <p:cNvPr id="12" name="Shape 52">
            <a:extLst>
              <a:ext uri="{FF2B5EF4-FFF2-40B4-BE49-F238E27FC236}">
                <a16:creationId xmlns:a16="http://schemas.microsoft.com/office/drawing/2014/main" id="{F97131C8-06AA-2C4D-BE60-9CDD34F2766D}"/>
              </a:ext>
              <a:ext uri="{C183D7F6-B498-43B3-948B-1728B52AA6E4}">
                <adec:decorative xmlns:adec="http://schemas.microsoft.com/office/drawing/2017/decorative" val="0"/>
              </a:ext>
            </a:extLst>
          </p:cNvPr>
          <p:cNvSpPr/>
          <p:nvPr/>
        </p:nvSpPr>
        <p:spPr>
          <a:xfrm>
            <a:off x="669289" y="6172511"/>
            <a:ext cx="206438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Avenir Book"/>
                <a:cs typeface="Arial"/>
              </a:rPr>
              <a:t>@NYCDisabilities</a:t>
            </a:r>
          </a:p>
        </p:txBody>
      </p:sp>
      <p:grpSp>
        <p:nvGrpSpPr>
          <p:cNvPr id="24" name="Group 23" descr="Collection of accessibility icons">
            <a:extLst>
              <a:ext uri="{C183D7F6-B498-43B3-948B-1728B52AA6E4}">
                <adec:decorative xmlns:adec="http://schemas.microsoft.com/office/drawing/2017/decorative" val="0"/>
              </a:ext>
            </a:extLst>
          </p:cNvPr>
          <p:cNvGrpSpPr/>
          <p:nvPr/>
        </p:nvGrpSpPr>
        <p:grpSpPr>
          <a:xfrm>
            <a:off x="8682338" y="164804"/>
            <a:ext cx="3200401" cy="662009"/>
            <a:chOff x="8682330" y="164800"/>
            <a:chExt cx="3200401" cy="662009"/>
          </a:xfrm>
        </p:grpSpPr>
        <p:pic>
          <p:nvPicPr>
            <p:cNvPr id="25" name="image1.png">
              <a:extLst>
                <a:ext uri="{FF2B5EF4-FFF2-40B4-BE49-F238E27FC236}">
                  <a16:creationId xmlns:a16="http://schemas.microsoft.com/office/drawing/2014/main" id="{85FC182E-35CD-D746-8CEE-EDCB114BE294}"/>
                </a:ext>
              </a:extLst>
            </p:cNvPr>
            <p:cNvPicPr/>
            <p:nvPr/>
          </p:nvPicPr>
          <p:blipFill>
            <a:blip r:embed="rId5"/>
            <a:stretch>
              <a:fillRect/>
            </a:stretch>
          </p:blipFill>
          <p:spPr>
            <a:xfrm>
              <a:off x="9328318" y="168462"/>
              <a:ext cx="647458" cy="647463"/>
            </a:xfrm>
            <a:prstGeom prst="rect">
              <a:avLst/>
            </a:prstGeom>
            <a:ln w="12700" cap="flat">
              <a:noFill/>
              <a:miter lim="400000"/>
            </a:ln>
            <a:effectLst/>
          </p:spPr>
        </p:pic>
        <p:pic>
          <p:nvPicPr>
            <p:cNvPr id="26" name="image2.png">
              <a:extLst>
                <a:ext uri="{FF2B5EF4-FFF2-40B4-BE49-F238E27FC236}">
                  <a16:creationId xmlns:a16="http://schemas.microsoft.com/office/drawing/2014/main" id="{8A1660F7-DF17-9340-BD5A-386C660BFDD5}"/>
                </a:ext>
              </a:extLst>
            </p:cNvPr>
            <p:cNvPicPr/>
            <p:nvPr/>
          </p:nvPicPr>
          <p:blipFill>
            <a:blip r:embed="rId6"/>
            <a:stretch>
              <a:fillRect/>
            </a:stretch>
          </p:blipFill>
          <p:spPr>
            <a:xfrm>
              <a:off x="10601646" y="167576"/>
              <a:ext cx="649229" cy="649235"/>
            </a:xfrm>
            <a:prstGeom prst="rect">
              <a:avLst/>
            </a:prstGeom>
            <a:ln w="12700" cap="flat">
              <a:noFill/>
              <a:miter lim="400000"/>
            </a:ln>
            <a:effectLst/>
          </p:spPr>
        </p:pic>
        <p:pic>
          <p:nvPicPr>
            <p:cNvPr id="27" name="image3.png">
              <a:extLst>
                <a:ext uri="{FF2B5EF4-FFF2-40B4-BE49-F238E27FC236}">
                  <a16:creationId xmlns:a16="http://schemas.microsoft.com/office/drawing/2014/main" id="{1F221A75-13E2-0D4D-A7A2-915DF1DCE003}"/>
                </a:ext>
              </a:extLst>
            </p:cNvPr>
            <p:cNvPicPr/>
            <p:nvPr/>
          </p:nvPicPr>
          <p:blipFill>
            <a:blip r:embed="rId7"/>
            <a:stretch>
              <a:fillRect/>
            </a:stretch>
          </p:blipFill>
          <p:spPr>
            <a:xfrm>
              <a:off x="8685051" y="168462"/>
              <a:ext cx="647457" cy="647463"/>
            </a:xfrm>
            <a:prstGeom prst="rect">
              <a:avLst/>
            </a:prstGeom>
            <a:ln w="12700" cap="flat">
              <a:noFill/>
              <a:miter lim="400000"/>
            </a:ln>
            <a:effectLst/>
          </p:spPr>
        </p:pic>
        <p:pic>
          <p:nvPicPr>
            <p:cNvPr id="28" name="image4.png">
              <a:extLst>
                <a:ext uri="{FF2B5EF4-FFF2-40B4-BE49-F238E27FC236}">
                  <a16:creationId xmlns:a16="http://schemas.microsoft.com/office/drawing/2014/main" id="{1E5252FE-6F1E-0042-AB2D-4AC09D94497D}"/>
                </a:ext>
              </a:extLst>
            </p:cNvPr>
            <p:cNvPicPr/>
            <p:nvPr/>
          </p:nvPicPr>
          <p:blipFill>
            <a:blip r:embed="rId8"/>
            <a:stretch>
              <a:fillRect/>
            </a:stretch>
          </p:blipFill>
          <p:spPr>
            <a:xfrm>
              <a:off x="11232552" y="171188"/>
              <a:ext cx="649229" cy="649235"/>
            </a:xfrm>
            <a:prstGeom prst="rect">
              <a:avLst/>
            </a:prstGeom>
            <a:ln w="12700" cap="flat">
              <a:noFill/>
              <a:miter lim="400000"/>
            </a:ln>
            <a:effectLst/>
          </p:spPr>
        </p:pic>
        <p:pic>
          <p:nvPicPr>
            <p:cNvPr id="29" name="image5.png">
              <a:extLst>
                <a:ext uri="{FF2B5EF4-FFF2-40B4-BE49-F238E27FC236}">
                  <a16:creationId xmlns:a16="http://schemas.microsoft.com/office/drawing/2014/main" id="{8F2BC955-9574-5842-ABF3-7E2FA8D61A3A}"/>
                </a:ext>
              </a:extLst>
            </p:cNvPr>
            <p:cNvPicPr/>
            <p:nvPr/>
          </p:nvPicPr>
          <p:blipFill>
            <a:blip r:embed="rId9"/>
            <a:stretch>
              <a:fillRect/>
            </a:stretch>
          </p:blipFill>
          <p:spPr>
            <a:xfrm>
              <a:off x="9959224" y="168462"/>
              <a:ext cx="647458" cy="647463"/>
            </a:xfrm>
            <a:prstGeom prst="rect">
              <a:avLst/>
            </a:prstGeom>
            <a:ln w="12700" cap="flat">
              <a:noFill/>
              <a:miter lim="400000"/>
            </a:ln>
            <a:effectLst/>
          </p:spPr>
        </p:pic>
        <p:sp>
          <p:nvSpPr>
            <p:cNvPr id="30" name="Shape 75">
              <a:extLst>
                <a:ext uri="{FF2B5EF4-FFF2-40B4-BE49-F238E27FC236}">
                  <a16:creationId xmlns:a16="http://schemas.microsoft.com/office/drawing/2014/main" id="{8A7FD337-5E80-CC42-B23F-99E3946BCAB3}"/>
                </a:ext>
              </a:extLst>
            </p:cNvPr>
            <p:cNvSpPr/>
            <p:nvPr/>
          </p:nvSpPr>
          <p:spPr>
            <a:xfrm>
              <a:off x="8682330" y="164800"/>
              <a:ext cx="3200401" cy="662009"/>
            </a:xfrm>
            <a:prstGeom prst="rect">
              <a:avLst/>
            </a:prstGeom>
            <a:noFill/>
            <a:ln w="508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prstClr val="black"/>
                </a:solidFill>
                <a:effectLst/>
                <a:uLnTx/>
                <a:uFillTx/>
                <a:latin typeface="Calibri"/>
                <a:ea typeface="+mn-ea"/>
                <a:cs typeface="+mn-cs"/>
                <a:sym typeface="Helvetica"/>
              </a:endParaRPr>
            </a:p>
          </p:txBody>
        </p:sp>
      </p:grpSp>
    </p:spTree>
    <p:extLst>
      <p:ext uri="{BB962C8B-B14F-4D97-AF65-F5344CB8AC3E}">
        <p14:creationId xmlns:p14="http://schemas.microsoft.com/office/powerpoint/2010/main" val="33417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66" descr="*">
            <a:extLst>
              <a:ext uri="{FF2B5EF4-FFF2-40B4-BE49-F238E27FC236}">
                <a16:creationId xmlns:a16="http://schemas.microsoft.com/office/drawing/2014/main" id="{15328D19-AD82-3F44-BAE6-BAEDCE1D8CA6}"/>
              </a:ext>
            </a:extLst>
          </p:cNvPr>
          <p:cNvSpPr/>
          <p:nvPr/>
        </p:nvSpPr>
        <p:spPr>
          <a:xfrm>
            <a:off x="-167424" y="-90558"/>
            <a:ext cx="12537374" cy="7046192"/>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srgbClr val="FFFFFF"/>
              </a:solidFill>
              <a:effectLst/>
              <a:uLnTx/>
              <a:uFillTx/>
              <a:latin typeface="Calibri"/>
              <a:ea typeface="+mn-ea"/>
              <a:cs typeface="+mn-cs"/>
              <a:sym typeface="Helvetica"/>
            </a:endParaRPr>
          </a:p>
        </p:txBody>
      </p:sp>
      <p:sp>
        <p:nvSpPr>
          <p:cNvPr id="2" name="Title 1"/>
          <p:cNvSpPr>
            <a:spLocks noGrp="1"/>
          </p:cNvSpPr>
          <p:nvPr>
            <p:ph type="title"/>
          </p:nvPr>
        </p:nvSpPr>
        <p:spPr>
          <a:xfrm>
            <a:off x="0" y="1224433"/>
            <a:ext cx="12192000" cy="897510"/>
          </a:xfrm>
          <a:solidFill>
            <a:srgbClr val="000000">
              <a:alpha val="54902"/>
            </a:srgbClr>
          </a:solidFill>
        </p:spPr>
        <p:txBody>
          <a:bodyPr>
            <a:normAutofit/>
          </a:bodyPr>
          <a:lstStyle/>
          <a:p>
            <a:pPr algn="ctr">
              <a:lnSpc>
                <a:spcPct val="100000"/>
              </a:lnSpc>
              <a:spcBef>
                <a:spcPts val="0"/>
              </a:spcBef>
              <a:defRPr/>
            </a:pPr>
            <a:r>
              <a:rPr lang="en-US" b="1" dirty="0">
                <a:solidFill>
                  <a:srgbClr val="FFFFFF"/>
                </a:solidFill>
                <a:latin typeface="Arial"/>
                <a:ea typeface="+mn-ea"/>
                <a:cs typeface="Arial"/>
              </a:rPr>
              <a:t>Outline</a:t>
            </a:r>
          </a:p>
        </p:txBody>
      </p:sp>
      <p:sp>
        <p:nvSpPr>
          <p:cNvPr id="3" name="Content Placeholder 2"/>
          <p:cNvSpPr>
            <a:spLocks noGrp="1"/>
          </p:cNvSpPr>
          <p:nvPr>
            <p:ph idx="1"/>
          </p:nvPr>
        </p:nvSpPr>
        <p:spPr>
          <a:xfrm>
            <a:off x="252092" y="2384342"/>
            <a:ext cx="11939908" cy="3384637"/>
          </a:xfrm>
        </p:spPr>
        <p:txBody>
          <a:bodyPr>
            <a:normAutofit/>
          </a:bodyPr>
          <a:lstStyle/>
          <a:p>
            <a:pPr>
              <a:lnSpc>
                <a:spcPct val="150000"/>
              </a:lnSpc>
              <a:spcBef>
                <a:spcPct val="0"/>
              </a:spcBef>
              <a:buClr>
                <a:schemeClr val="bg1"/>
              </a:buClr>
            </a:pPr>
            <a:r>
              <a:rPr lang="en-US" sz="4000" dirty="0">
                <a:solidFill>
                  <a:schemeClr val="bg1"/>
                </a:solidFill>
              </a:rPr>
              <a:t>Creating accessible electronic documents</a:t>
            </a:r>
          </a:p>
          <a:p>
            <a:pPr>
              <a:lnSpc>
                <a:spcPct val="150000"/>
              </a:lnSpc>
              <a:spcBef>
                <a:spcPct val="0"/>
              </a:spcBef>
              <a:buClr>
                <a:schemeClr val="bg1"/>
              </a:buClr>
            </a:pPr>
            <a:r>
              <a:rPr lang="en-US" sz="4000" dirty="0">
                <a:solidFill>
                  <a:schemeClr val="bg1"/>
                </a:solidFill>
              </a:rPr>
              <a:t>Creating accessible slide decks</a:t>
            </a:r>
          </a:p>
          <a:p>
            <a:pPr>
              <a:lnSpc>
                <a:spcPct val="150000"/>
              </a:lnSpc>
              <a:spcBef>
                <a:spcPct val="0"/>
              </a:spcBef>
              <a:buClr>
                <a:schemeClr val="bg1"/>
              </a:buClr>
            </a:pPr>
            <a:r>
              <a:rPr lang="en-US" sz="4000" dirty="0">
                <a:solidFill>
                  <a:schemeClr val="bg1"/>
                </a:solidFill>
              </a:rPr>
              <a:t>Creating accessible emails</a:t>
            </a:r>
          </a:p>
          <a:p>
            <a:pPr marL="0" indent="0">
              <a:lnSpc>
                <a:spcPct val="150000"/>
              </a:lnSpc>
              <a:spcBef>
                <a:spcPct val="0"/>
              </a:spcBef>
              <a:buClr>
                <a:schemeClr val="bg1"/>
              </a:buClr>
              <a:buNone/>
            </a:pPr>
            <a:endParaRPr lang="en-US" sz="4000" dirty="0">
              <a:solidFill>
                <a:schemeClr val="bg1"/>
              </a:solidFill>
            </a:endParaRPr>
          </a:p>
        </p:txBody>
      </p:sp>
      <p:pic>
        <p:nvPicPr>
          <p:cNvPr id="8" name="image6.png" descr="N Y C Mayor's Office for People with Disabilities Logo">
            <a:extLst>
              <a:ext uri="{FF2B5EF4-FFF2-40B4-BE49-F238E27FC236}">
                <a16:creationId xmlns:a16="http://schemas.microsoft.com/office/drawing/2014/main" id="{81C6E875-8430-9547-9978-6E1DEF963D6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57860" y="368681"/>
            <a:ext cx="2286000" cy="396513"/>
          </a:xfrm>
          <a:prstGeom prst="rect">
            <a:avLst/>
          </a:prstGeom>
          <a:ln w="12700" cap="flat">
            <a:noFill/>
            <a:miter lim="400000"/>
          </a:ln>
          <a:effectLst/>
        </p:spPr>
      </p:pic>
      <p:sp>
        <p:nvSpPr>
          <p:cNvPr id="22" name="Shape 50">
            <a:extLst>
              <a:ext uri="{FF2B5EF4-FFF2-40B4-BE49-F238E27FC236}">
                <a16:creationId xmlns:a16="http://schemas.microsoft.com/office/drawing/2014/main" id="{1FD609ED-F19E-EC4B-A6A4-8566BCE45E59}"/>
              </a:ext>
              <a:ext uri="{C183D7F6-B498-43B3-948B-1728B52AA6E4}">
                <adec:decorative xmlns:adec="http://schemas.microsoft.com/office/drawing/2017/decorative" val="0"/>
              </a:ext>
            </a:extLst>
          </p:cNvPr>
          <p:cNvSpPr txBox="1"/>
          <p:nvPr/>
        </p:nvSpPr>
        <p:spPr>
          <a:xfrm>
            <a:off x="9959232" y="6172511"/>
            <a:ext cx="199990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18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Arial"/>
                <a:sym typeface="Arial"/>
              </a:rPr>
              <a:t>NYC.gov/disability</a:t>
            </a:r>
            <a:endParaRPr kumimoji="0" sz="1800" b="0" i="0" u="none" strike="noStrike" kern="1200" cap="none" spc="0" normalizeH="0" baseline="0" noProof="0" dirty="0">
              <a:ln>
                <a:noFill/>
              </a:ln>
              <a:solidFill>
                <a:prstClr val="white"/>
              </a:solidFill>
              <a:effectLst/>
              <a:uLnTx/>
              <a:uFillTx/>
              <a:latin typeface="Arial"/>
              <a:cs typeface="Arial"/>
              <a:sym typeface="Arial"/>
            </a:endParaRPr>
          </a:p>
        </p:txBody>
      </p:sp>
      <p:pic>
        <p:nvPicPr>
          <p:cNvPr id="23" name="Picture 22" descr="Twitter logo">
            <a:extLst>
              <a:ext uri="{FF2B5EF4-FFF2-40B4-BE49-F238E27FC236}">
                <a16:creationId xmlns:a16="http://schemas.microsoft.com/office/drawing/2014/main" id="{6DBC0590-4728-5A47-BCA9-931D403AA594}"/>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967" y="6215081"/>
            <a:ext cx="447115" cy="363502"/>
          </a:xfrm>
          <a:prstGeom prst="rect">
            <a:avLst/>
          </a:prstGeom>
        </p:spPr>
      </p:pic>
      <p:sp>
        <p:nvSpPr>
          <p:cNvPr id="12" name="Shape 52">
            <a:extLst>
              <a:ext uri="{FF2B5EF4-FFF2-40B4-BE49-F238E27FC236}">
                <a16:creationId xmlns:a16="http://schemas.microsoft.com/office/drawing/2014/main" id="{F97131C8-06AA-2C4D-BE60-9CDD34F2766D}"/>
              </a:ext>
              <a:ext uri="{C183D7F6-B498-43B3-948B-1728B52AA6E4}">
                <adec:decorative xmlns:adec="http://schemas.microsoft.com/office/drawing/2017/decorative" val="0"/>
              </a:ext>
            </a:extLst>
          </p:cNvPr>
          <p:cNvSpPr/>
          <p:nvPr/>
        </p:nvSpPr>
        <p:spPr>
          <a:xfrm>
            <a:off x="669289" y="6172511"/>
            <a:ext cx="206438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Avenir Book"/>
                <a:cs typeface="Arial"/>
              </a:rPr>
              <a:t>@NYCDisabilities</a:t>
            </a:r>
          </a:p>
        </p:txBody>
      </p:sp>
      <p:grpSp>
        <p:nvGrpSpPr>
          <p:cNvPr id="24" name="Group 23" descr="Collection of accessibility icons">
            <a:extLst>
              <a:ext uri="{C183D7F6-B498-43B3-948B-1728B52AA6E4}">
                <adec:decorative xmlns:adec="http://schemas.microsoft.com/office/drawing/2017/decorative" val="1"/>
              </a:ext>
            </a:extLst>
          </p:cNvPr>
          <p:cNvGrpSpPr/>
          <p:nvPr/>
        </p:nvGrpSpPr>
        <p:grpSpPr>
          <a:xfrm>
            <a:off x="8682338" y="164804"/>
            <a:ext cx="3200401" cy="662009"/>
            <a:chOff x="8682330" y="164800"/>
            <a:chExt cx="3200401" cy="662009"/>
          </a:xfrm>
        </p:grpSpPr>
        <p:pic>
          <p:nvPicPr>
            <p:cNvPr id="25" name="image1.png" descr="*">
              <a:extLst>
                <a:ext uri="{FF2B5EF4-FFF2-40B4-BE49-F238E27FC236}">
                  <a16:creationId xmlns:a16="http://schemas.microsoft.com/office/drawing/2014/main" id="{85FC182E-35CD-D746-8CEE-EDCB114BE294}"/>
                </a:ext>
              </a:extLst>
            </p:cNvPr>
            <p:cNvPicPr/>
            <p:nvPr/>
          </p:nvPicPr>
          <p:blipFill>
            <a:blip r:embed="rId5"/>
            <a:stretch>
              <a:fillRect/>
            </a:stretch>
          </p:blipFill>
          <p:spPr>
            <a:xfrm>
              <a:off x="9328318" y="168462"/>
              <a:ext cx="647458" cy="647463"/>
            </a:xfrm>
            <a:prstGeom prst="rect">
              <a:avLst/>
            </a:prstGeom>
            <a:ln w="12700" cap="flat">
              <a:noFill/>
              <a:miter lim="400000"/>
            </a:ln>
            <a:effectLst/>
          </p:spPr>
        </p:pic>
        <p:pic>
          <p:nvPicPr>
            <p:cNvPr id="26" name="image2.png" descr="*">
              <a:extLst>
                <a:ext uri="{FF2B5EF4-FFF2-40B4-BE49-F238E27FC236}">
                  <a16:creationId xmlns:a16="http://schemas.microsoft.com/office/drawing/2014/main" id="{8A1660F7-DF17-9340-BD5A-386C660BFDD5}"/>
                </a:ext>
              </a:extLst>
            </p:cNvPr>
            <p:cNvPicPr/>
            <p:nvPr/>
          </p:nvPicPr>
          <p:blipFill>
            <a:blip r:embed="rId6"/>
            <a:stretch>
              <a:fillRect/>
            </a:stretch>
          </p:blipFill>
          <p:spPr>
            <a:xfrm>
              <a:off x="10601646" y="167576"/>
              <a:ext cx="649229" cy="649235"/>
            </a:xfrm>
            <a:prstGeom prst="rect">
              <a:avLst/>
            </a:prstGeom>
            <a:ln w="12700" cap="flat">
              <a:noFill/>
              <a:miter lim="400000"/>
            </a:ln>
            <a:effectLst/>
          </p:spPr>
        </p:pic>
        <p:pic>
          <p:nvPicPr>
            <p:cNvPr id="27" name="image3.png" descr="*">
              <a:extLst>
                <a:ext uri="{FF2B5EF4-FFF2-40B4-BE49-F238E27FC236}">
                  <a16:creationId xmlns:a16="http://schemas.microsoft.com/office/drawing/2014/main" id="{1F221A75-13E2-0D4D-A7A2-915DF1DCE003}"/>
                </a:ext>
              </a:extLst>
            </p:cNvPr>
            <p:cNvPicPr/>
            <p:nvPr/>
          </p:nvPicPr>
          <p:blipFill>
            <a:blip r:embed="rId7"/>
            <a:stretch>
              <a:fillRect/>
            </a:stretch>
          </p:blipFill>
          <p:spPr>
            <a:xfrm>
              <a:off x="8685051" y="168462"/>
              <a:ext cx="647457" cy="647463"/>
            </a:xfrm>
            <a:prstGeom prst="rect">
              <a:avLst/>
            </a:prstGeom>
            <a:ln w="12700" cap="flat">
              <a:noFill/>
              <a:miter lim="400000"/>
            </a:ln>
            <a:effectLst/>
          </p:spPr>
        </p:pic>
        <p:pic>
          <p:nvPicPr>
            <p:cNvPr id="28" name="image4.png" descr="*">
              <a:extLst>
                <a:ext uri="{FF2B5EF4-FFF2-40B4-BE49-F238E27FC236}">
                  <a16:creationId xmlns:a16="http://schemas.microsoft.com/office/drawing/2014/main" id="{1E5252FE-6F1E-0042-AB2D-4AC09D94497D}"/>
                </a:ext>
              </a:extLst>
            </p:cNvPr>
            <p:cNvPicPr/>
            <p:nvPr/>
          </p:nvPicPr>
          <p:blipFill>
            <a:blip r:embed="rId8"/>
            <a:stretch>
              <a:fillRect/>
            </a:stretch>
          </p:blipFill>
          <p:spPr>
            <a:xfrm>
              <a:off x="11232552" y="171188"/>
              <a:ext cx="649229" cy="649235"/>
            </a:xfrm>
            <a:prstGeom prst="rect">
              <a:avLst/>
            </a:prstGeom>
            <a:ln w="12700" cap="flat">
              <a:noFill/>
              <a:miter lim="400000"/>
            </a:ln>
            <a:effectLst/>
          </p:spPr>
        </p:pic>
        <p:pic>
          <p:nvPicPr>
            <p:cNvPr id="29" name="image5.png" descr="*">
              <a:extLst>
                <a:ext uri="{FF2B5EF4-FFF2-40B4-BE49-F238E27FC236}">
                  <a16:creationId xmlns:a16="http://schemas.microsoft.com/office/drawing/2014/main" id="{8F2BC955-9574-5842-ABF3-7E2FA8D61A3A}"/>
                </a:ext>
              </a:extLst>
            </p:cNvPr>
            <p:cNvPicPr/>
            <p:nvPr/>
          </p:nvPicPr>
          <p:blipFill>
            <a:blip r:embed="rId9"/>
            <a:stretch>
              <a:fillRect/>
            </a:stretch>
          </p:blipFill>
          <p:spPr>
            <a:xfrm>
              <a:off x="9959224" y="168462"/>
              <a:ext cx="647458" cy="647463"/>
            </a:xfrm>
            <a:prstGeom prst="rect">
              <a:avLst/>
            </a:prstGeom>
            <a:ln w="12700" cap="flat">
              <a:noFill/>
              <a:miter lim="400000"/>
            </a:ln>
            <a:effectLst/>
          </p:spPr>
        </p:pic>
        <p:sp>
          <p:nvSpPr>
            <p:cNvPr id="30" name="Shape 75">
              <a:extLst>
                <a:ext uri="{FF2B5EF4-FFF2-40B4-BE49-F238E27FC236}">
                  <a16:creationId xmlns:a16="http://schemas.microsoft.com/office/drawing/2014/main" id="{8A7FD337-5E80-CC42-B23F-99E3946BCAB3}"/>
                </a:ext>
              </a:extLst>
            </p:cNvPr>
            <p:cNvSpPr/>
            <p:nvPr/>
          </p:nvSpPr>
          <p:spPr>
            <a:xfrm>
              <a:off x="8682330" y="164800"/>
              <a:ext cx="3200401" cy="662009"/>
            </a:xfrm>
            <a:prstGeom prst="rect">
              <a:avLst/>
            </a:prstGeom>
            <a:noFill/>
            <a:ln w="508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prstClr val="black"/>
                </a:solidFill>
                <a:effectLst/>
                <a:uLnTx/>
                <a:uFillTx/>
                <a:latin typeface="Calibri"/>
                <a:ea typeface="+mn-ea"/>
                <a:cs typeface="+mn-cs"/>
                <a:sym typeface="Helvetica"/>
              </a:endParaRPr>
            </a:p>
          </p:txBody>
        </p:sp>
      </p:grpSp>
    </p:spTree>
    <p:extLst>
      <p:ext uri="{BB962C8B-B14F-4D97-AF65-F5344CB8AC3E}">
        <p14:creationId xmlns:p14="http://schemas.microsoft.com/office/powerpoint/2010/main" val="3605478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66" descr="*">
            <a:extLst>
              <a:ext uri="{FF2B5EF4-FFF2-40B4-BE49-F238E27FC236}">
                <a16:creationId xmlns:a16="http://schemas.microsoft.com/office/drawing/2014/main" id="{15328D19-AD82-3F44-BAE6-BAEDCE1D8CA6}"/>
              </a:ext>
            </a:extLst>
          </p:cNvPr>
          <p:cNvSpPr/>
          <p:nvPr/>
        </p:nvSpPr>
        <p:spPr>
          <a:xfrm>
            <a:off x="0" y="0"/>
            <a:ext cx="12192000" cy="6858000"/>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srgbClr val="FFFFFF"/>
              </a:solidFill>
              <a:effectLst/>
              <a:uLnTx/>
              <a:uFillTx/>
              <a:latin typeface="Calibri"/>
              <a:ea typeface="+mn-ea"/>
              <a:cs typeface="+mn-cs"/>
              <a:sym typeface="Helvetica"/>
            </a:endParaRPr>
          </a:p>
        </p:txBody>
      </p:sp>
      <p:sp>
        <p:nvSpPr>
          <p:cNvPr id="2" name="Title 1"/>
          <p:cNvSpPr>
            <a:spLocks noGrp="1"/>
          </p:cNvSpPr>
          <p:nvPr>
            <p:ph type="title"/>
          </p:nvPr>
        </p:nvSpPr>
        <p:spPr>
          <a:xfrm>
            <a:off x="0" y="1100277"/>
            <a:ext cx="12192000" cy="875811"/>
          </a:xfrm>
          <a:solidFill>
            <a:srgbClr val="000000">
              <a:alpha val="54902"/>
            </a:srgbClr>
          </a:solidFill>
        </p:spPr>
        <p:txBody>
          <a:bodyPr>
            <a:normAutofit/>
          </a:bodyPr>
          <a:lstStyle/>
          <a:p>
            <a:pPr algn="ctr">
              <a:lnSpc>
                <a:spcPct val="100000"/>
              </a:lnSpc>
              <a:spcBef>
                <a:spcPts val="0"/>
              </a:spcBef>
              <a:defRPr/>
            </a:pPr>
            <a:r>
              <a:rPr lang="en-US" b="1" dirty="0">
                <a:solidFill>
                  <a:srgbClr val="FFFFFF"/>
                </a:solidFill>
                <a:latin typeface="Arial"/>
                <a:ea typeface="+mn-ea"/>
                <a:cs typeface="Arial"/>
              </a:rPr>
              <a:t>Accessible PDFs Overview</a:t>
            </a:r>
          </a:p>
        </p:txBody>
      </p:sp>
      <p:sp>
        <p:nvSpPr>
          <p:cNvPr id="17" name="Content Placeholder 2">
            <a:extLst>
              <a:ext uri="{FF2B5EF4-FFF2-40B4-BE49-F238E27FC236}">
                <a16:creationId xmlns:a16="http://schemas.microsoft.com/office/drawing/2014/main" id="{7447C7F0-4048-CE4F-830B-FB302516A418}"/>
              </a:ext>
            </a:extLst>
          </p:cNvPr>
          <p:cNvSpPr>
            <a:spLocks noGrp="1"/>
          </p:cNvSpPr>
          <p:nvPr>
            <p:ph idx="1"/>
          </p:nvPr>
        </p:nvSpPr>
        <p:spPr>
          <a:xfrm>
            <a:off x="756082" y="2197708"/>
            <a:ext cx="7742459" cy="3342480"/>
          </a:xfrm>
        </p:spPr>
        <p:txBody>
          <a:bodyPr>
            <a:normAutofit/>
          </a:bodyPr>
          <a:lstStyle/>
          <a:p>
            <a:pPr>
              <a:lnSpc>
                <a:spcPct val="150000"/>
              </a:lnSpc>
              <a:spcBef>
                <a:spcPct val="0"/>
              </a:spcBef>
              <a:buClr>
                <a:schemeClr val="bg1"/>
              </a:buClr>
            </a:pPr>
            <a:r>
              <a:rPr lang="en-US" sz="3600" dirty="0">
                <a:solidFill>
                  <a:schemeClr val="bg1"/>
                </a:solidFill>
              </a:rPr>
              <a:t>Document Properties</a:t>
            </a:r>
          </a:p>
          <a:p>
            <a:pPr>
              <a:lnSpc>
                <a:spcPct val="150000"/>
              </a:lnSpc>
              <a:spcBef>
                <a:spcPct val="0"/>
              </a:spcBef>
              <a:buClr>
                <a:schemeClr val="bg1"/>
              </a:buClr>
            </a:pPr>
            <a:r>
              <a:rPr lang="en-US" sz="3600" dirty="0">
                <a:solidFill>
                  <a:schemeClr val="bg1"/>
                </a:solidFill>
              </a:rPr>
              <a:t>Tagging headings, links, lists and tables</a:t>
            </a:r>
          </a:p>
          <a:p>
            <a:pPr>
              <a:lnSpc>
                <a:spcPct val="150000"/>
              </a:lnSpc>
              <a:spcBef>
                <a:spcPct val="0"/>
              </a:spcBef>
              <a:buClr>
                <a:schemeClr val="bg1"/>
              </a:buClr>
            </a:pPr>
            <a:r>
              <a:rPr lang="en-US" sz="3600" dirty="0">
                <a:solidFill>
                  <a:schemeClr val="bg1"/>
                </a:solidFill>
              </a:rPr>
              <a:t>Alt-text for images</a:t>
            </a:r>
          </a:p>
          <a:p>
            <a:pPr>
              <a:lnSpc>
                <a:spcPct val="150000"/>
              </a:lnSpc>
              <a:spcBef>
                <a:spcPct val="0"/>
              </a:spcBef>
              <a:buClr>
                <a:schemeClr val="bg1"/>
              </a:buClr>
            </a:pPr>
            <a:r>
              <a:rPr lang="en-US" sz="3600" dirty="0">
                <a:solidFill>
                  <a:schemeClr val="bg1"/>
                </a:solidFill>
              </a:rPr>
              <a:t>Reading order</a:t>
            </a:r>
          </a:p>
        </p:txBody>
      </p:sp>
      <p:pic>
        <p:nvPicPr>
          <p:cNvPr id="31" name="image6.png" descr="N Y C Mayor's Office for People with Disabilities logo">
            <a:extLst>
              <a:ext uri="{FF2B5EF4-FFF2-40B4-BE49-F238E27FC236}">
                <a16:creationId xmlns:a16="http://schemas.microsoft.com/office/drawing/2014/main" id="{81C6E875-8430-9547-9978-6E1DEF963D6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57860" y="368681"/>
            <a:ext cx="2286000" cy="396513"/>
          </a:xfrm>
          <a:prstGeom prst="rect">
            <a:avLst/>
          </a:prstGeom>
          <a:ln w="12700" cap="flat">
            <a:noFill/>
            <a:miter lim="400000"/>
          </a:ln>
          <a:effectLst/>
        </p:spPr>
      </p:pic>
      <p:sp>
        <p:nvSpPr>
          <p:cNvPr id="22" name="Shape 50">
            <a:extLst>
              <a:ext uri="{FF2B5EF4-FFF2-40B4-BE49-F238E27FC236}">
                <a16:creationId xmlns:a16="http://schemas.microsoft.com/office/drawing/2014/main" id="{1FD609ED-F19E-EC4B-A6A4-8566BCE45E59}"/>
              </a:ext>
              <a:ext uri="{C183D7F6-B498-43B3-948B-1728B52AA6E4}">
                <adec:decorative xmlns:adec="http://schemas.microsoft.com/office/drawing/2017/decorative" val="0"/>
              </a:ext>
            </a:extLst>
          </p:cNvPr>
          <p:cNvSpPr txBox="1"/>
          <p:nvPr/>
        </p:nvSpPr>
        <p:spPr>
          <a:xfrm>
            <a:off x="9959232" y="6172511"/>
            <a:ext cx="1999908" cy="37959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sz="18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Arial"/>
                <a:sym typeface="Arial"/>
              </a:rPr>
              <a:t>NYC.gov/disability</a:t>
            </a:r>
            <a:endParaRPr kumimoji="0" sz="1800" b="0" i="0" u="none" strike="noStrike" kern="1200" cap="none" spc="0" normalizeH="0" baseline="0" noProof="0" dirty="0">
              <a:ln>
                <a:noFill/>
              </a:ln>
              <a:solidFill>
                <a:prstClr val="white"/>
              </a:solidFill>
              <a:effectLst/>
              <a:uLnTx/>
              <a:uFillTx/>
              <a:latin typeface="Arial"/>
              <a:cs typeface="Arial"/>
              <a:sym typeface="Arial"/>
            </a:endParaRPr>
          </a:p>
        </p:txBody>
      </p:sp>
      <p:pic>
        <p:nvPicPr>
          <p:cNvPr id="23" name="Picture 22" descr="Twitter logo">
            <a:extLst>
              <a:ext uri="{FF2B5EF4-FFF2-40B4-BE49-F238E27FC236}">
                <a16:creationId xmlns:a16="http://schemas.microsoft.com/office/drawing/2014/main" id="{11D5D29B-D820-2240-9637-76637212FF65}"/>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967" y="6215081"/>
            <a:ext cx="447115" cy="363502"/>
          </a:xfrm>
          <a:prstGeom prst="rect">
            <a:avLst/>
          </a:prstGeom>
        </p:spPr>
      </p:pic>
      <p:sp>
        <p:nvSpPr>
          <p:cNvPr id="12" name="Shape 52">
            <a:extLst>
              <a:ext uri="{FF2B5EF4-FFF2-40B4-BE49-F238E27FC236}">
                <a16:creationId xmlns:a16="http://schemas.microsoft.com/office/drawing/2014/main" id="{F97131C8-06AA-2C4D-BE60-9CDD34F2766D}"/>
              </a:ext>
              <a:ext uri="{C183D7F6-B498-43B3-948B-1728B52AA6E4}">
                <adec:decorative xmlns:adec="http://schemas.microsoft.com/office/drawing/2017/decorative" val="0"/>
              </a:ext>
            </a:extLst>
          </p:cNvPr>
          <p:cNvSpPr/>
          <p:nvPr/>
        </p:nvSpPr>
        <p:spPr>
          <a:xfrm>
            <a:off x="669289" y="6172511"/>
            <a:ext cx="2064388" cy="37959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Avenir Book"/>
                <a:cs typeface="Arial"/>
              </a:rPr>
              <a:t>@NYCDisabilities</a:t>
            </a:r>
          </a:p>
        </p:txBody>
      </p:sp>
      <p:grpSp>
        <p:nvGrpSpPr>
          <p:cNvPr id="24" name="Group 23" descr="Collection of accessibility icons">
            <a:extLst>
              <a:ext uri="{C183D7F6-B498-43B3-948B-1728B52AA6E4}">
                <adec:decorative xmlns:adec="http://schemas.microsoft.com/office/drawing/2017/decorative" val="0"/>
              </a:ext>
            </a:extLst>
          </p:cNvPr>
          <p:cNvGrpSpPr/>
          <p:nvPr/>
        </p:nvGrpSpPr>
        <p:grpSpPr>
          <a:xfrm>
            <a:off x="8682338" y="164804"/>
            <a:ext cx="3200401" cy="662009"/>
            <a:chOff x="8682330" y="164800"/>
            <a:chExt cx="3200401" cy="662009"/>
          </a:xfrm>
        </p:grpSpPr>
        <p:pic>
          <p:nvPicPr>
            <p:cNvPr id="25" name="image1.png">
              <a:extLst>
                <a:ext uri="{FF2B5EF4-FFF2-40B4-BE49-F238E27FC236}">
                  <a16:creationId xmlns:a16="http://schemas.microsoft.com/office/drawing/2014/main" id="{85FC182E-35CD-D746-8CEE-EDCB114BE294}"/>
                </a:ext>
              </a:extLst>
            </p:cNvPr>
            <p:cNvPicPr/>
            <p:nvPr/>
          </p:nvPicPr>
          <p:blipFill>
            <a:blip r:embed="rId5"/>
            <a:stretch>
              <a:fillRect/>
            </a:stretch>
          </p:blipFill>
          <p:spPr>
            <a:xfrm>
              <a:off x="9328318" y="168462"/>
              <a:ext cx="647458" cy="647463"/>
            </a:xfrm>
            <a:prstGeom prst="rect">
              <a:avLst/>
            </a:prstGeom>
            <a:ln w="12700" cap="flat">
              <a:noFill/>
              <a:miter lim="400000"/>
            </a:ln>
            <a:effectLst/>
          </p:spPr>
        </p:pic>
        <p:pic>
          <p:nvPicPr>
            <p:cNvPr id="26" name="image2.png">
              <a:extLst>
                <a:ext uri="{FF2B5EF4-FFF2-40B4-BE49-F238E27FC236}">
                  <a16:creationId xmlns:a16="http://schemas.microsoft.com/office/drawing/2014/main" id="{8A1660F7-DF17-9340-BD5A-386C660BFDD5}"/>
                </a:ext>
              </a:extLst>
            </p:cNvPr>
            <p:cNvPicPr/>
            <p:nvPr/>
          </p:nvPicPr>
          <p:blipFill>
            <a:blip r:embed="rId6"/>
            <a:stretch>
              <a:fillRect/>
            </a:stretch>
          </p:blipFill>
          <p:spPr>
            <a:xfrm>
              <a:off x="10601646" y="167576"/>
              <a:ext cx="649229" cy="649235"/>
            </a:xfrm>
            <a:prstGeom prst="rect">
              <a:avLst/>
            </a:prstGeom>
            <a:ln w="12700" cap="flat">
              <a:noFill/>
              <a:miter lim="400000"/>
            </a:ln>
            <a:effectLst/>
          </p:spPr>
        </p:pic>
        <p:pic>
          <p:nvPicPr>
            <p:cNvPr id="27" name="image3.png">
              <a:extLst>
                <a:ext uri="{FF2B5EF4-FFF2-40B4-BE49-F238E27FC236}">
                  <a16:creationId xmlns:a16="http://schemas.microsoft.com/office/drawing/2014/main" id="{1F221A75-13E2-0D4D-A7A2-915DF1DCE003}"/>
                </a:ext>
              </a:extLst>
            </p:cNvPr>
            <p:cNvPicPr/>
            <p:nvPr/>
          </p:nvPicPr>
          <p:blipFill>
            <a:blip r:embed="rId7"/>
            <a:stretch>
              <a:fillRect/>
            </a:stretch>
          </p:blipFill>
          <p:spPr>
            <a:xfrm>
              <a:off x="8685051" y="168462"/>
              <a:ext cx="647457" cy="647463"/>
            </a:xfrm>
            <a:prstGeom prst="rect">
              <a:avLst/>
            </a:prstGeom>
            <a:ln w="12700" cap="flat">
              <a:noFill/>
              <a:miter lim="400000"/>
            </a:ln>
            <a:effectLst/>
          </p:spPr>
        </p:pic>
        <p:pic>
          <p:nvPicPr>
            <p:cNvPr id="28" name="image4.png">
              <a:extLst>
                <a:ext uri="{FF2B5EF4-FFF2-40B4-BE49-F238E27FC236}">
                  <a16:creationId xmlns:a16="http://schemas.microsoft.com/office/drawing/2014/main" id="{1E5252FE-6F1E-0042-AB2D-4AC09D94497D}"/>
                </a:ext>
              </a:extLst>
            </p:cNvPr>
            <p:cNvPicPr/>
            <p:nvPr/>
          </p:nvPicPr>
          <p:blipFill>
            <a:blip r:embed="rId8"/>
            <a:stretch>
              <a:fillRect/>
            </a:stretch>
          </p:blipFill>
          <p:spPr>
            <a:xfrm>
              <a:off x="11232552" y="171188"/>
              <a:ext cx="649229" cy="649235"/>
            </a:xfrm>
            <a:prstGeom prst="rect">
              <a:avLst/>
            </a:prstGeom>
            <a:ln w="12700" cap="flat">
              <a:noFill/>
              <a:miter lim="400000"/>
            </a:ln>
            <a:effectLst/>
          </p:spPr>
        </p:pic>
        <p:pic>
          <p:nvPicPr>
            <p:cNvPr id="29" name="image5.png">
              <a:extLst>
                <a:ext uri="{FF2B5EF4-FFF2-40B4-BE49-F238E27FC236}">
                  <a16:creationId xmlns:a16="http://schemas.microsoft.com/office/drawing/2014/main" id="{8F2BC955-9574-5842-ABF3-7E2FA8D61A3A}"/>
                </a:ext>
              </a:extLst>
            </p:cNvPr>
            <p:cNvPicPr/>
            <p:nvPr/>
          </p:nvPicPr>
          <p:blipFill>
            <a:blip r:embed="rId9"/>
            <a:stretch>
              <a:fillRect/>
            </a:stretch>
          </p:blipFill>
          <p:spPr>
            <a:xfrm>
              <a:off x="9959224" y="168462"/>
              <a:ext cx="647458" cy="647463"/>
            </a:xfrm>
            <a:prstGeom prst="rect">
              <a:avLst/>
            </a:prstGeom>
            <a:ln w="12700" cap="flat">
              <a:noFill/>
              <a:miter lim="400000"/>
            </a:ln>
            <a:effectLst/>
          </p:spPr>
        </p:pic>
        <p:sp>
          <p:nvSpPr>
            <p:cNvPr id="30" name="Shape 75">
              <a:extLst>
                <a:ext uri="{FF2B5EF4-FFF2-40B4-BE49-F238E27FC236}">
                  <a16:creationId xmlns:a16="http://schemas.microsoft.com/office/drawing/2014/main" id="{8A7FD337-5E80-CC42-B23F-99E3946BCAB3}"/>
                </a:ext>
              </a:extLst>
            </p:cNvPr>
            <p:cNvSpPr/>
            <p:nvPr/>
          </p:nvSpPr>
          <p:spPr>
            <a:xfrm>
              <a:off x="8682330" y="164800"/>
              <a:ext cx="3200401" cy="662009"/>
            </a:xfrm>
            <a:prstGeom prst="rect">
              <a:avLst/>
            </a:prstGeom>
            <a:noFill/>
            <a:ln w="508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prstClr val="black"/>
                </a:solidFill>
                <a:effectLst/>
                <a:uLnTx/>
                <a:uFillTx/>
                <a:latin typeface="Calibri"/>
                <a:ea typeface="+mn-ea"/>
                <a:cs typeface="+mn-cs"/>
                <a:sym typeface="Helvetica"/>
              </a:endParaRPr>
            </a:p>
          </p:txBody>
        </p:sp>
      </p:grpSp>
    </p:spTree>
    <p:extLst>
      <p:ext uri="{BB962C8B-B14F-4D97-AF65-F5344CB8AC3E}">
        <p14:creationId xmlns:p14="http://schemas.microsoft.com/office/powerpoint/2010/main" val="1577322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66" descr="*">
            <a:extLst>
              <a:ext uri="{FF2B5EF4-FFF2-40B4-BE49-F238E27FC236}">
                <a16:creationId xmlns:a16="http://schemas.microsoft.com/office/drawing/2014/main" id="{15328D19-AD82-3F44-BAE6-BAEDCE1D8CA6}"/>
              </a:ext>
            </a:extLst>
          </p:cNvPr>
          <p:cNvSpPr/>
          <p:nvPr/>
        </p:nvSpPr>
        <p:spPr>
          <a:xfrm>
            <a:off x="0" y="0"/>
            <a:ext cx="12192000" cy="6858000"/>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srgbClr val="FFFFFF"/>
              </a:solidFill>
              <a:effectLst/>
              <a:uLnTx/>
              <a:uFillTx/>
              <a:latin typeface="Calibri"/>
              <a:ea typeface="+mn-ea"/>
              <a:cs typeface="+mn-cs"/>
              <a:sym typeface="Helvetica"/>
            </a:endParaRPr>
          </a:p>
        </p:txBody>
      </p:sp>
      <p:sp>
        <p:nvSpPr>
          <p:cNvPr id="2" name="Title 1"/>
          <p:cNvSpPr>
            <a:spLocks noGrp="1"/>
          </p:cNvSpPr>
          <p:nvPr>
            <p:ph type="title"/>
          </p:nvPr>
        </p:nvSpPr>
        <p:spPr>
          <a:xfrm>
            <a:off x="0" y="1100277"/>
            <a:ext cx="12192000" cy="875811"/>
          </a:xfrm>
          <a:solidFill>
            <a:srgbClr val="000000">
              <a:alpha val="54902"/>
            </a:srgbClr>
          </a:solidFill>
        </p:spPr>
        <p:txBody>
          <a:bodyPr>
            <a:normAutofit/>
          </a:bodyPr>
          <a:lstStyle/>
          <a:p>
            <a:pPr algn="ctr">
              <a:lnSpc>
                <a:spcPct val="100000"/>
              </a:lnSpc>
              <a:spcBef>
                <a:spcPts val="0"/>
              </a:spcBef>
              <a:defRPr/>
            </a:pPr>
            <a:r>
              <a:rPr lang="en-US" b="1" dirty="0">
                <a:solidFill>
                  <a:srgbClr val="FFFFFF"/>
                </a:solidFill>
                <a:latin typeface="Arial"/>
                <a:ea typeface="+mn-ea"/>
                <a:cs typeface="Arial"/>
              </a:rPr>
              <a:t>PDF Document Properties</a:t>
            </a:r>
          </a:p>
        </p:txBody>
      </p:sp>
      <p:sp>
        <p:nvSpPr>
          <p:cNvPr id="17" name="Content Placeholder 2">
            <a:extLst>
              <a:ext uri="{FF2B5EF4-FFF2-40B4-BE49-F238E27FC236}">
                <a16:creationId xmlns:a16="http://schemas.microsoft.com/office/drawing/2014/main" id="{7447C7F0-4048-CE4F-830B-FB302516A418}"/>
              </a:ext>
            </a:extLst>
          </p:cNvPr>
          <p:cNvSpPr>
            <a:spLocks noGrp="1"/>
          </p:cNvSpPr>
          <p:nvPr>
            <p:ph idx="1"/>
          </p:nvPr>
        </p:nvSpPr>
        <p:spPr>
          <a:xfrm>
            <a:off x="756082" y="2197708"/>
            <a:ext cx="11435918" cy="4017374"/>
          </a:xfrm>
        </p:spPr>
        <p:txBody>
          <a:bodyPr>
            <a:normAutofit fontScale="77500" lnSpcReduction="20000"/>
          </a:bodyPr>
          <a:lstStyle/>
          <a:p>
            <a:pPr>
              <a:lnSpc>
                <a:spcPct val="150000"/>
              </a:lnSpc>
              <a:spcBef>
                <a:spcPct val="0"/>
              </a:spcBef>
              <a:buClr>
                <a:schemeClr val="bg1"/>
              </a:buClr>
            </a:pPr>
            <a:r>
              <a:rPr lang="en-US" sz="4800" dirty="0">
                <a:solidFill>
                  <a:schemeClr val="bg1"/>
                </a:solidFill>
              </a:rPr>
              <a:t>Description --&gt; Title: (Usually the &lt;H1&gt;)</a:t>
            </a:r>
          </a:p>
          <a:p>
            <a:pPr>
              <a:lnSpc>
                <a:spcPct val="150000"/>
              </a:lnSpc>
              <a:spcBef>
                <a:spcPct val="0"/>
              </a:spcBef>
              <a:buClr>
                <a:schemeClr val="bg1"/>
              </a:buClr>
            </a:pPr>
            <a:r>
              <a:rPr lang="en-US" sz="4800" dirty="0">
                <a:solidFill>
                  <a:schemeClr val="bg1"/>
                </a:solidFill>
              </a:rPr>
              <a:t>Initial View --&gt; Page Layout: Single Page Continuous</a:t>
            </a:r>
          </a:p>
          <a:p>
            <a:pPr>
              <a:lnSpc>
                <a:spcPct val="150000"/>
              </a:lnSpc>
              <a:spcBef>
                <a:spcPct val="0"/>
              </a:spcBef>
              <a:buClr>
                <a:schemeClr val="bg1"/>
              </a:buClr>
            </a:pPr>
            <a:r>
              <a:rPr lang="en-US" sz="4800" dirty="0">
                <a:solidFill>
                  <a:schemeClr val="bg1"/>
                </a:solidFill>
              </a:rPr>
              <a:t>Initial View --&gt; Window Options, Show: Document Title</a:t>
            </a:r>
          </a:p>
          <a:p>
            <a:pPr>
              <a:lnSpc>
                <a:spcPct val="150000"/>
              </a:lnSpc>
              <a:spcBef>
                <a:spcPct val="0"/>
              </a:spcBef>
              <a:buClr>
                <a:schemeClr val="bg1"/>
              </a:buClr>
            </a:pPr>
            <a:r>
              <a:rPr lang="en-US" sz="4800" dirty="0">
                <a:solidFill>
                  <a:schemeClr val="bg1"/>
                </a:solidFill>
              </a:rPr>
              <a:t>Advanced --&gt; Language: English</a:t>
            </a:r>
          </a:p>
        </p:txBody>
      </p:sp>
      <p:pic>
        <p:nvPicPr>
          <p:cNvPr id="31" name="image6.png" descr="N Y C Mayor's Office for People with Disabilities logo">
            <a:extLst>
              <a:ext uri="{FF2B5EF4-FFF2-40B4-BE49-F238E27FC236}">
                <a16:creationId xmlns:a16="http://schemas.microsoft.com/office/drawing/2014/main" id="{81C6E875-8430-9547-9978-6E1DEF963D6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57860" y="368681"/>
            <a:ext cx="2286000" cy="396513"/>
          </a:xfrm>
          <a:prstGeom prst="rect">
            <a:avLst/>
          </a:prstGeom>
          <a:ln w="12700" cap="flat">
            <a:noFill/>
            <a:miter lim="400000"/>
          </a:ln>
          <a:effectLst/>
        </p:spPr>
      </p:pic>
      <p:sp>
        <p:nvSpPr>
          <p:cNvPr id="22" name="Shape 50">
            <a:extLst>
              <a:ext uri="{FF2B5EF4-FFF2-40B4-BE49-F238E27FC236}">
                <a16:creationId xmlns:a16="http://schemas.microsoft.com/office/drawing/2014/main" id="{1FD609ED-F19E-EC4B-A6A4-8566BCE45E59}"/>
              </a:ext>
              <a:ext uri="{C183D7F6-B498-43B3-948B-1728B52AA6E4}">
                <adec:decorative xmlns:adec="http://schemas.microsoft.com/office/drawing/2017/decorative" val="0"/>
              </a:ext>
            </a:extLst>
          </p:cNvPr>
          <p:cNvSpPr txBox="1"/>
          <p:nvPr/>
        </p:nvSpPr>
        <p:spPr>
          <a:xfrm>
            <a:off x="9959232" y="6172511"/>
            <a:ext cx="1999908" cy="37959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sz="18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Arial"/>
                <a:sym typeface="Arial"/>
              </a:rPr>
              <a:t>NYC.gov/disability</a:t>
            </a:r>
            <a:endParaRPr kumimoji="0" sz="1800" b="0" i="0" u="none" strike="noStrike" kern="1200" cap="none" spc="0" normalizeH="0" baseline="0" noProof="0" dirty="0">
              <a:ln>
                <a:noFill/>
              </a:ln>
              <a:solidFill>
                <a:prstClr val="white"/>
              </a:solidFill>
              <a:effectLst/>
              <a:uLnTx/>
              <a:uFillTx/>
              <a:latin typeface="Arial"/>
              <a:cs typeface="Arial"/>
              <a:sym typeface="Arial"/>
            </a:endParaRPr>
          </a:p>
        </p:txBody>
      </p:sp>
      <p:pic>
        <p:nvPicPr>
          <p:cNvPr id="23" name="Picture 22" descr="Twitter logo">
            <a:extLst>
              <a:ext uri="{FF2B5EF4-FFF2-40B4-BE49-F238E27FC236}">
                <a16:creationId xmlns:a16="http://schemas.microsoft.com/office/drawing/2014/main" id="{11D5D29B-D820-2240-9637-76637212FF65}"/>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967" y="6215081"/>
            <a:ext cx="447115" cy="363502"/>
          </a:xfrm>
          <a:prstGeom prst="rect">
            <a:avLst/>
          </a:prstGeom>
        </p:spPr>
      </p:pic>
      <p:sp>
        <p:nvSpPr>
          <p:cNvPr id="12" name="Shape 52">
            <a:extLst>
              <a:ext uri="{FF2B5EF4-FFF2-40B4-BE49-F238E27FC236}">
                <a16:creationId xmlns:a16="http://schemas.microsoft.com/office/drawing/2014/main" id="{F97131C8-06AA-2C4D-BE60-9CDD34F2766D}"/>
              </a:ext>
              <a:ext uri="{C183D7F6-B498-43B3-948B-1728B52AA6E4}">
                <adec:decorative xmlns:adec="http://schemas.microsoft.com/office/drawing/2017/decorative" val="0"/>
              </a:ext>
            </a:extLst>
          </p:cNvPr>
          <p:cNvSpPr/>
          <p:nvPr/>
        </p:nvSpPr>
        <p:spPr>
          <a:xfrm>
            <a:off x="669289" y="6172511"/>
            <a:ext cx="2064388" cy="37959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Avenir Book"/>
                <a:cs typeface="Arial"/>
              </a:rPr>
              <a:t>@NYCDisabilities</a:t>
            </a:r>
          </a:p>
        </p:txBody>
      </p:sp>
      <p:grpSp>
        <p:nvGrpSpPr>
          <p:cNvPr id="24" name="Group 23" descr="Collection of accessibility icons">
            <a:extLst>
              <a:ext uri="{C183D7F6-B498-43B3-948B-1728B52AA6E4}">
                <adec:decorative xmlns:adec="http://schemas.microsoft.com/office/drawing/2017/decorative" val="0"/>
              </a:ext>
            </a:extLst>
          </p:cNvPr>
          <p:cNvGrpSpPr/>
          <p:nvPr/>
        </p:nvGrpSpPr>
        <p:grpSpPr>
          <a:xfrm>
            <a:off x="8682338" y="164804"/>
            <a:ext cx="3200401" cy="662009"/>
            <a:chOff x="8682330" y="164800"/>
            <a:chExt cx="3200401" cy="662009"/>
          </a:xfrm>
        </p:grpSpPr>
        <p:pic>
          <p:nvPicPr>
            <p:cNvPr id="25" name="image1.png">
              <a:extLst>
                <a:ext uri="{FF2B5EF4-FFF2-40B4-BE49-F238E27FC236}">
                  <a16:creationId xmlns:a16="http://schemas.microsoft.com/office/drawing/2014/main" id="{85FC182E-35CD-D746-8CEE-EDCB114BE294}"/>
                </a:ext>
              </a:extLst>
            </p:cNvPr>
            <p:cNvPicPr/>
            <p:nvPr/>
          </p:nvPicPr>
          <p:blipFill>
            <a:blip r:embed="rId5"/>
            <a:stretch>
              <a:fillRect/>
            </a:stretch>
          </p:blipFill>
          <p:spPr>
            <a:xfrm>
              <a:off x="9328318" y="168462"/>
              <a:ext cx="647458" cy="647463"/>
            </a:xfrm>
            <a:prstGeom prst="rect">
              <a:avLst/>
            </a:prstGeom>
            <a:ln w="12700" cap="flat">
              <a:noFill/>
              <a:miter lim="400000"/>
            </a:ln>
            <a:effectLst/>
          </p:spPr>
        </p:pic>
        <p:pic>
          <p:nvPicPr>
            <p:cNvPr id="26" name="image2.png">
              <a:extLst>
                <a:ext uri="{FF2B5EF4-FFF2-40B4-BE49-F238E27FC236}">
                  <a16:creationId xmlns:a16="http://schemas.microsoft.com/office/drawing/2014/main" id="{8A1660F7-DF17-9340-BD5A-386C660BFDD5}"/>
                </a:ext>
              </a:extLst>
            </p:cNvPr>
            <p:cNvPicPr/>
            <p:nvPr/>
          </p:nvPicPr>
          <p:blipFill>
            <a:blip r:embed="rId6"/>
            <a:stretch>
              <a:fillRect/>
            </a:stretch>
          </p:blipFill>
          <p:spPr>
            <a:xfrm>
              <a:off x="10601646" y="167576"/>
              <a:ext cx="649229" cy="649235"/>
            </a:xfrm>
            <a:prstGeom prst="rect">
              <a:avLst/>
            </a:prstGeom>
            <a:ln w="12700" cap="flat">
              <a:noFill/>
              <a:miter lim="400000"/>
            </a:ln>
            <a:effectLst/>
          </p:spPr>
        </p:pic>
        <p:pic>
          <p:nvPicPr>
            <p:cNvPr id="27" name="image3.png">
              <a:extLst>
                <a:ext uri="{FF2B5EF4-FFF2-40B4-BE49-F238E27FC236}">
                  <a16:creationId xmlns:a16="http://schemas.microsoft.com/office/drawing/2014/main" id="{1F221A75-13E2-0D4D-A7A2-915DF1DCE003}"/>
                </a:ext>
              </a:extLst>
            </p:cNvPr>
            <p:cNvPicPr/>
            <p:nvPr/>
          </p:nvPicPr>
          <p:blipFill>
            <a:blip r:embed="rId7"/>
            <a:stretch>
              <a:fillRect/>
            </a:stretch>
          </p:blipFill>
          <p:spPr>
            <a:xfrm>
              <a:off x="8685051" y="168462"/>
              <a:ext cx="647457" cy="647463"/>
            </a:xfrm>
            <a:prstGeom prst="rect">
              <a:avLst/>
            </a:prstGeom>
            <a:ln w="12700" cap="flat">
              <a:noFill/>
              <a:miter lim="400000"/>
            </a:ln>
            <a:effectLst/>
          </p:spPr>
        </p:pic>
        <p:pic>
          <p:nvPicPr>
            <p:cNvPr id="28" name="image4.png">
              <a:extLst>
                <a:ext uri="{FF2B5EF4-FFF2-40B4-BE49-F238E27FC236}">
                  <a16:creationId xmlns:a16="http://schemas.microsoft.com/office/drawing/2014/main" id="{1E5252FE-6F1E-0042-AB2D-4AC09D94497D}"/>
                </a:ext>
              </a:extLst>
            </p:cNvPr>
            <p:cNvPicPr/>
            <p:nvPr/>
          </p:nvPicPr>
          <p:blipFill>
            <a:blip r:embed="rId8"/>
            <a:stretch>
              <a:fillRect/>
            </a:stretch>
          </p:blipFill>
          <p:spPr>
            <a:xfrm>
              <a:off x="11232552" y="171188"/>
              <a:ext cx="649229" cy="649235"/>
            </a:xfrm>
            <a:prstGeom prst="rect">
              <a:avLst/>
            </a:prstGeom>
            <a:ln w="12700" cap="flat">
              <a:noFill/>
              <a:miter lim="400000"/>
            </a:ln>
            <a:effectLst/>
          </p:spPr>
        </p:pic>
        <p:pic>
          <p:nvPicPr>
            <p:cNvPr id="29" name="image5.png">
              <a:extLst>
                <a:ext uri="{FF2B5EF4-FFF2-40B4-BE49-F238E27FC236}">
                  <a16:creationId xmlns:a16="http://schemas.microsoft.com/office/drawing/2014/main" id="{8F2BC955-9574-5842-ABF3-7E2FA8D61A3A}"/>
                </a:ext>
              </a:extLst>
            </p:cNvPr>
            <p:cNvPicPr/>
            <p:nvPr/>
          </p:nvPicPr>
          <p:blipFill>
            <a:blip r:embed="rId9"/>
            <a:stretch>
              <a:fillRect/>
            </a:stretch>
          </p:blipFill>
          <p:spPr>
            <a:xfrm>
              <a:off x="9959224" y="168462"/>
              <a:ext cx="647458" cy="647463"/>
            </a:xfrm>
            <a:prstGeom prst="rect">
              <a:avLst/>
            </a:prstGeom>
            <a:ln w="12700" cap="flat">
              <a:noFill/>
              <a:miter lim="400000"/>
            </a:ln>
            <a:effectLst/>
          </p:spPr>
        </p:pic>
        <p:sp>
          <p:nvSpPr>
            <p:cNvPr id="30" name="Shape 75">
              <a:extLst>
                <a:ext uri="{FF2B5EF4-FFF2-40B4-BE49-F238E27FC236}">
                  <a16:creationId xmlns:a16="http://schemas.microsoft.com/office/drawing/2014/main" id="{8A7FD337-5E80-CC42-B23F-99E3946BCAB3}"/>
                </a:ext>
              </a:extLst>
            </p:cNvPr>
            <p:cNvSpPr/>
            <p:nvPr/>
          </p:nvSpPr>
          <p:spPr>
            <a:xfrm>
              <a:off x="8682330" y="164800"/>
              <a:ext cx="3200401" cy="662009"/>
            </a:xfrm>
            <a:prstGeom prst="rect">
              <a:avLst/>
            </a:prstGeom>
            <a:noFill/>
            <a:ln w="508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prstClr val="black"/>
                </a:solidFill>
                <a:effectLst/>
                <a:uLnTx/>
                <a:uFillTx/>
                <a:latin typeface="Calibri"/>
                <a:ea typeface="+mn-ea"/>
                <a:cs typeface="+mn-cs"/>
                <a:sym typeface="Helvetica"/>
              </a:endParaRPr>
            </a:p>
          </p:txBody>
        </p:sp>
      </p:grpSp>
    </p:spTree>
    <p:extLst>
      <p:ext uri="{BB962C8B-B14F-4D97-AF65-F5344CB8AC3E}">
        <p14:creationId xmlns:p14="http://schemas.microsoft.com/office/powerpoint/2010/main" val="28568335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66" descr="*">
            <a:extLst>
              <a:ext uri="{FF2B5EF4-FFF2-40B4-BE49-F238E27FC236}">
                <a16:creationId xmlns:a16="http://schemas.microsoft.com/office/drawing/2014/main" id="{15328D19-AD82-3F44-BAE6-BAEDCE1D8CA6}"/>
              </a:ext>
            </a:extLst>
          </p:cNvPr>
          <p:cNvSpPr/>
          <p:nvPr/>
        </p:nvSpPr>
        <p:spPr>
          <a:xfrm>
            <a:off x="-1" y="0"/>
            <a:ext cx="12192001" cy="6858000"/>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srgbClr val="FFFFFF"/>
              </a:solidFill>
              <a:effectLst/>
              <a:uLnTx/>
              <a:uFillTx/>
              <a:latin typeface="Calibri"/>
              <a:ea typeface="+mn-ea"/>
              <a:cs typeface="+mn-cs"/>
              <a:sym typeface="Helvetica"/>
            </a:endParaRPr>
          </a:p>
        </p:txBody>
      </p:sp>
      <p:sp>
        <p:nvSpPr>
          <p:cNvPr id="2" name="Title 1"/>
          <p:cNvSpPr>
            <a:spLocks noGrp="1"/>
          </p:cNvSpPr>
          <p:nvPr>
            <p:ph type="title"/>
          </p:nvPr>
        </p:nvSpPr>
        <p:spPr>
          <a:xfrm>
            <a:off x="-2" y="1100277"/>
            <a:ext cx="12192002" cy="875811"/>
          </a:xfrm>
          <a:solidFill>
            <a:srgbClr val="000000">
              <a:alpha val="54902"/>
            </a:srgbClr>
          </a:solidFill>
        </p:spPr>
        <p:txBody>
          <a:bodyPr>
            <a:normAutofit/>
          </a:bodyPr>
          <a:lstStyle/>
          <a:p>
            <a:pPr algn="ctr">
              <a:lnSpc>
                <a:spcPct val="100000"/>
              </a:lnSpc>
              <a:spcBef>
                <a:spcPts val="0"/>
              </a:spcBef>
              <a:defRPr/>
            </a:pPr>
            <a:r>
              <a:rPr lang="en-US" b="1" dirty="0">
                <a:solidFill>
                  <a:srgbClr val="FFFFFF"/>
                </a:solidFill>
                <a:latin typeface="Arial"/>
                <a:ea typeface="+mn-ea"/>
                <a:cs typeface="Arial"/>
              </a:rPr>
              <a:t>Tagging PDFS Using Acrobat Pro</a:t>
            </a:r>
          </a:p>
        </p:txBody>
      </p:sp>
      <p:sp>
        <p:nvSpPr>
          <p:cNvPr id="17" name="Content Placeholder 2">
            <a:extLst>
              <a:ext uri="{FF2B5EF4-FFF2-40B4-BE49-F238E27FC236}">
                <a16:creationId xmlns:a16="http://schemas.microsoft.com/office/drawing/2014/main" id="{7447C7F0-4048-CE4F-830B-FB302516A418}"/>
              </a:ext>
            </a:extLst>
          </p:cNvPr>
          <p:cNvSpPr>
            <a:spLocks noGrp="1"/>
          </p:cNvSpPr>
          <p:nvPr>
            <p:ph idx="1"/>
          </p:nvPr>
        </p:nvSpPr>
        <p:spPr>
          <a:xfrm>
            <a:off x="756082" y="2197708"/>
            <a:ext cx="11054918" cy="4017374"/>
          </a:xfrm>
        </p:spPr>
        <p:txBody>
          <a:bodyPr>
            <a:normAutofit fontScale="85000" lnSpcReduction="10000"/>
          </a:bodyPr>
          <a:lstStyle/>
          <a:p>
            <a:pPr>
              <a:lnSpc>
                <a:spcPct val="150000"/>
              </a:lnSpc>
              <a:spcBef>
                <a:spcPct val="0"/>
              </a:spcBef>
              <a:buClr>
                <a:schemeClr val="bg1"/>
              </a:buClr>
            </a:pPr>
            <a:r>
              <a:rPr lang="en-US" sz="4800" dirty="0">
                <a:solidFill>
                  <a:schemeClr val="bg1"/>
                </a:solidFill>
              </a:rPr>
              <a:t>Content Panel in Navigation Pane on left</a:t>
            </a:r>
          </a:p>
          <a:p>
            <a:pPr lvl="1">
              <a:lnSpc>
                <a:spcPct val="150000"/>
              </a:lnSpc>
              <a:spcBef>
                <a:spcPct val="0"/>
              </a:spcBef>
              <a:buClr>
                <a:schemeClr val="bg1"/>
              </a:buClr>
            </a:pPr>
            <a:r>
              <a:rPr lang="en-US" sz="4400" dirty="0">
                <a:solidFill>
                  <a:schemeClr val="bg1"/>
                </a:solidFill>
              </a:rPr>
              <a:t>Arranging content and </a:t>
            </a:r>
            <a:r>
              <a:rPr lang="en-US" sz="4400" dirty="0" err="1">
                <a:solidFill>
                  <a:schemeClr val="bg1"/>
                </a:solidFill>
              </a:rPr>
              <a:t>Artifacting</a:t>
            </a:r>
            <a:endParaRPr lang="en-US" sz="4400" dirty="0">
              <a:solidFill>
                <a:schemeClr val="bg1"/>
              </a:solidFill>
            </a:endParaRPr>
          </a:p>
          <a:p>
            <a:pPr>
              <a:lnSpc>
                <a:spcPct val="150000"/>
              </a:lnSpc>
              <a:spcBef>
                <a:spcPct val="0"/>
              </a:spcBef>
              <a:buClr>
                <a:schemeClr val="bg1"/>
              </a:buClr>
            </a:pPr>
            <a:r>
              <a:rPr lang="en-US" sz="4800" dirty="0">
                <a:solidFill>
                  <a:schemeClr val="bg1"/>
                </a:solidFill>
              </a:rPr>
              <a:t>Tags Panel in Navigation Pane on left</a:t>
            </a:r>
          </a:p>
          <a:p>
            <a:pPr lvl="1">
              <a:lnSpc>
                <a:spcPct val="150000"/>
              </a:lnSpc>
              <a:spcBef>
                <a:spcPct val="0"/>
              </a:spcBef>
              <a:buClr>
                <a:schemeClr val="bg1"/>
              </a:buClr>
            </a:pPr>
            <a:r>
              <a:rPr lang="en-US" sz="4400" dirty="0">
                <a:solidFill>
                  <a:schemeClr val="bg1"/>
                </a:solidFill>
              </a:rPr>
              <a:t>Setting tag structure and use of appropriate tags</a:t>
            </a:r>
          </a:p>
        </p:txBody>
      </p:sp>
      <p:pic>
        <p:nvPicPr>
          <p:cNvPr id="31" name="image6.png" descr="N Y C Mayor's Office for People with Disabilities logo">
            <a:extLst>
              <a:ext uri="{FF2B5EF4-FFF2-40B4-BE49-F238E27FC236}">
                <a16:creationId xmlns:a16="http://schemas.microsoft.com/office/drawing/2014/main" id="{81C6E875-8430-9547-9978-6E1DEF963D6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57860" y="368681"/>
            <a:ext cx="2286000" cy="396513"/>
          </a:xfrm>
          <a:prstGeom prst="rect">
            <a:avLst/>
          </a:prstGeom>
          <a:ln w="12700" cap="flat">
            <a:noFill/>
            <a:miter lim="400000"/>
          </a:ln>
          <a:effectLst/>
        </p:spPr>
      </p:pic>
      <p:sp>
        <p:nvSpPr>
          <p:cNvPr id="22" name="Shape 50">
            <a:extLst>
              <a:ext uri="{FF2B5EF4-FFF2-40B4-BE49-F238E27FC236}">
                <a16:creationId xmlns:a16="http://schemas.microsoft.com/office/drawing/2014/main" id="{1FD609ED-F19E-EC4B-A6A4-8566BCE45E59}"/>
              </a:ext>
              <a:ext uri="{C183D7F6-B498-43B3-948B-1728B52AA6E4}">
                <adec:decorative xmlns:adec="http://schemas.microsoft.com/office/drawing/2017/decorative" val="0"/>
              </a:ext>
            </a:extLst>
          </p:cNvPr>
          <p:cNvSpPr txBox="1"/>
          <p:nvPr/>
        </p:nvSpPr>
        <p:spPr>
          <a:xfrm>
            <a:off x="9959232" y="6172511"/>
            <a:ext cx="199990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18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Arial"/>
                <a:sym typeface="Arial"/>
              </a:rPr>
              <a:t>NYC.gov/disability</a:t>
            </a:r>
            <a:endParaRPr kumimoji="0" sz="1800" b="0" i="0" u="none" strike="noStrike" kern="1200" cap="none" spc="0" normalizeH="0" baseline="0" noProof="0" dirty="0">
              <a:ln>
                <a:noFill/>
              </a:ln>
              <a:solidFill>
                <a:prstClr val="white"/>
              </a:solidFill>
              <a:effectLst/>
              <a:uLnTx/>
              <a:uFillTx/>
              <a:latin typeface="Arial"/>
              <a:cs typeface="Arial"/>
              <a:sym typeface="Arial"/>
            </a:endParaRPr>
          </a:p>
        </p:txBody>
      </p:sp>
      <p:pic>
        <p:nvPicPr>
          <p:cNvPr id="23" name="Picture 22" descr="Twitter logo">
            <a:extLst>
              <a:ext uri="{FF2B5EF4-FFF2-40B4-BE49-F238E27FC236}">
                <a16:creationId xmlns:a16="http://schemas.microsoft.com/office/drawing/2014/main" id="{11D5D29B-D820-2240-9637-76637212FF65}"/>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967" y="6215081"/>
            <a:ext cx="447115" cy="363502"/>
          </a:xfrm>
          <a:prstGeom prst="rect">
            <a:avLst/>
          </a:prstGeom>
        </p:spPr>
      </p:pic>
      <p:sp>
        <p:nvSpPr>
          <p:cNvPr id="12" name="Shape 52">
            <a:extLst>
              <a:ext uri="{FF2B5EF4-FFF2-40B4-BE49-F238E27FC236}">
                <a16:creationId xmlns:a16="http://schemas.microsoft.com/office/drawing/2014/main" id="{F97131C8-06AA-2C4D-BE60-9CDD34F2766D}"/>
              </a:ext>
              <a:ext uri="{C183D7F6-B498-43B3-948B-1728B52AA6E4}">
                <adec:decorative xmlns:adec="http://schemas.microsoft.com/office/drawing/2017/decorative" val="0"/>
              </a:ext>
            </a:extLst>
          </p:cNvPr>
          <p:cNvSpPr/>
          <p:nvPr/>
        </p:nvSpPr>
        <p:spPr>
          <a:xfrm>
            <a:off x="669289" y="6172511"/>
            <a:ext cx="206438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Avenir Book"/>
                <a:cs typeface="Arial"/>
              </a:rPr>
              <a:t>@NYCDisabilities</a:t>
            </a:r>
          </a:p>
        </p:txBody>
      </p:sp>
      <p:grpSp>
        <p:nvGrpSpPr>
          <p:cNvPr id="24" name="Group 23" descr="Collection of accessibility icons">
            <a:extLst>
              <a:ext uri="{C183D7F6-B498-43B3-948B-1728B52AA6E4}">
                <adec:decorative xmlns:adec="http://schemas.microsoft.com/office/drawing/2017/decorative" val="0"/>
              </a:ext>
            </a:extLst>
          </p:cNvPr>
          <p:cNvGrpSpPr/>
          <p:nvPr/>
        </p:nvGrpSpPr>
        <p:grpSpPr>
          <a:xfrm>
            <a:off x="8682338" y="164804"/>
            <a:ext cx="3200401" cy="662009"/>
            <a:chOff x="8682330" y="164800"/>
            <a:chExt cx="3200401" cy="662009"/>
          </a:xfrm>
        </p:grpSpPr>
        <p:pic>
          <p:nvPicPr>
            <p:cNvPr id="25" name="image1.png">
              <a:extLst>
                <a:ext uri="{FF2B5EF4-FFF2-40B4-BE49-F238E27FC236}">
                  <a16:creationId xmlns:a16="http://schemas.microsoft.com/office/drawing/2014/main" id="{85FC182E-35CD-D746-8CEE-EDCB114BE294}"/>
                </a:ext>
              </a:extLst>
            </p:cNvPr>
            <p:cNvPicPr/>
            <p:nvPr/>
          </p:nvPicPr>
          <p:blipFill>
            <a:blip r:embed="rId5"/>
            <a:stretch>
              <a:fillRect/>
            </a:stretch>
          </p:blipFill>
          <p:spPr>
            <a:xfrm>
              <a:off x="9328318" y="168462"/>
              <a:ext cx="647458" cy="647463"/>
            </a:xfrm>
            <a:prstGeom prst="rect">
              <a:avLst/>
            </a:prstGeom>
            <a:ln w="12700" cap="flat">
              <a:noFill/>
              <a:miter lim="400000"/>
            </a:ln>
            <a:effectLst/>
          </p:spPr>
        </p:pic>
        <p:pic>
          <p:nvPicPr>
            <p:cNvPr id="26" name="image2.png">
              <a:extLst>
                <a:ext uri="{FF2B5EF4-FFF2-40B4-BE49-F238E27FC236}">
                  <a16:creationId xmlns:a16="http://schemas.microsoft.com/office/drawing/2014/main" id="{8A1660F7-DF17-9340-BD5A-386C660BFDD5}"/>
                </a:ext>
              </a:extLst>
            </p:cNvPr>
            <p:cNvPicPr/>
            <p:nvPr/>
          </p:nvPicPr>
          <p:blipFill>
            <a:blip r:embed="rId6"/>
            <a:stretch>
              <a:fillRect/>
            </a:stretch>
          </p:blipFill>
          <p:spPr>
            <a:xfrm>
              <a:off x="10601646" y="167576"/>
              <a:ext cx="649229" cy="649235"/>
            </a:xfrm>
            <a:prstGeom prst="rect">
              <a:avLst/>
            </a:prstGeom>
            <a:ln w="12700" cap="flat">
              <a:noFill/>
              <a:miter lim="400000"/>
            </a:ln>
            <a:effectLst/>
          </p:spPr>
        </p:pic>
        <p:pic>
          <p:nvPicPr>
            <p:cNvPr id="27" name="image3.png">
              <a:extLst>
                <a:ext uri="{FF2B5EF4-FFF2-40B4-BE49-F238E27FC236}">
                  <a16:creationId xmlns:a16="http://schemas.microsoft.com/office/drawing/2014/main" id="{1F221A75-13E2-0D4D-A7A2-915DF1DCE003}"/>
                </a:ext>
              </a:extLst>
            </p:cNvPr>
            <p:cNvPicPr/>
            <p:nvPr/>
          </p:nvPicPr>
          <p:blipFill>
            <a:blip r:embed="rId7"/>
            <a:stretch>
              <a:fillRect/>
            </a:stretch>
          </p:blipFill>
          <p:spPr>
            <a:xfrm>
              <a:off x="8685051" y="168462"/>
              <a:ext cx="647457" cy="647463"/>
            </a:xfrm>
            <a:prstGeom prst="rect">
              <a:avLst/>
            </a:prstGeom>
            <a:ln w="12700" cap="flat">
              <a:noFill/>
              <a:miter lim="400000"/>
            </a:ln>
            <a:effectLst/>
          </p:spPr>
        </p:pic>
        <p:pic>
          <p:nvPicPr>
            <p:cNvPr id="28" name="image4.png">
              <a:extLst>
                <a:ext uri="{FF2B5EF4-FFF2-40B4-BE49-F238E27FC236}">
                  <a16:creationId xmlns:a16="http://schemas.microsoft.com/office/drawing/2014/main" id="{1E5252FE-6F1E-0042-AB2D-4AC09D94497D}"/>
                </a:ext>
              </a:extLst>
            </p:cNvPr>
            <p:cNvPicPr/>
            <p:nvPr/>
          </p:nvPicPr>
          <p:blipFill>
            <a:blip r:embed="rId8"/>
            <a:stretch>
              <a:fillRect/>
            </a:stretch>
          </p:blipFill>
          <p:spPr>
            <a:xfrm>
              <a:off x="11232552" y="171188"/>
              <a:ext cx="649229" cy="649235"/>
            </a:xfrm>
            <a:prstGeom prst="rect">
              <a:avLst/>
            </a:prstGeom>
            <a:ln w="12700" cap="flat">
              <a:noFill/>
              <a:miter lim="400000"/>
            </a:ln>
            <a:effectLst/>
          </p:spPr>
        </p:pic>
        <p:pic>
          <p:nvPicPr>
            <p:cNvPr id="29" name="image5.png">
              <a:extLst>
                <a:ext uri="{FF2B5EF4-FFF2-40B4-BE49-F238E27FC236}">
                  <a16:creationId xmlns:a16="http://schemas.microsoft.com/office/drawing/2014/main" id="{8F2BC955-9574-5842-ABF3-7E2FA8D61A3A}"/>
                </a:ext>
              </a:extLst>
            </p:cNvPr>
            <p:cNvPicPr/>
            <p:nvPr/>
          </p:nvPicPr>
          <p:blipFill>
            <a:blip r:embed="rId9"/>
            <a:stretch>
              <a:fillRect/>
            </a:stretch>
          </p:blipFill>
          <p:spPr>
            <a:xfrm>
              <a:off x="9959224" y="168462"/>
              <a:ext cx="647458" cy="647463"/>
            </a:xfrm>
            <a:prstGeom prst="rect">
              <a:avLst/>
            </a:prstGeom>
            <a:ln w="12700" cap="flat">
              <a:noFill/>
              <a:miter lim="400000"/>
            </a:ln>
            <a:effectLst/>
          </p:spPr>
        </p:pic>
        <p:sp>
          <p:nvSpPr>
            <p:cNvPr id="30" name="Shape 75">
              <a:extLst>
                <a:ext uri="{FF2B5EF4-FFF2-40B4-BE49-F238E27FC236}">
                  <a16:creationId xmlns:a16="http://schemas.microsoft.com/office/drawing/2014/main" id="{8A7FD337-5E80-CC42-B23F-99E3946BCAB3}"/>
                </a:ext>
              </a:extLst>
            </p:cNvPr>
            <p:cNvSpPr/>
            <p:nvPr/>
          </p:nvSpPr>
          <p:spPr>
            <a:xfrm>
              <a:off x="8682330" y="164800"/>
              <a:ext cx="3200401" cy="662009"/>
            </a:xfrm>
            <a:prstGeom prst="rect">
              <a:avLst/>
            </a:prstGeom>
            <a:noFill/>
            <a:ln w="508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prstClr val="black"/>
                </a:solidFill>
                <a:effectLst/>
                <a:uLnTx/>
                <a:uFillTx/>
                <a:latin typeface="Calibri"/>
                <a:ea typeface="+mn-ea"/>
                <a:cs typeface="+mn-cs"/>
                <a:sym typeface="Helvetica"/>
              </a:endParaRPr>
            </a:p>
          </p:txBody>
        </p:sp>
      </p:grpSp>
    </p:spTree>
    <p:extLst>
      <p:ext uri="{BB962C8B-B14F-4D97-AF65-F5344CB8AC3E}">
        <p14:creationId xmlns:p14="http://schemas.microsoft.com/office/powerpoint/2010/main" val="2441398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66" descr="*">
            <a:extLst>
              <a:ext uri="{FF2B5EF4-FFF2-40B4-BE49-F238E27FC236}">
                <a16:creationId xmlns:a16="http://schemas.microsoft.com/office/drawing/2014/main" id="{15328D19-AD82-3F44-BAE6-BAEDCE1D8CA6}"/>
              </a:ext>
            </a:extLst>
          </p:cNvPr>
          <p:cNvSpPr/>
          <p:nvPr/>
        </p:nvSpPr>
        <p:spPr>
          <a:xfrm>
            <a:off x="-1" y="0"/>
            <a:ext cx="12192001" cy="6858000"/>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srgbClr val="FFFFFF"/>
              </a:solidFill>
              <a:effectLst/>
              <a:uLnTx/>
              <a:uFillTx/>
              <a:latin typeface="Calibri"/>
              <a:ea typeface="+mn-ea"/>
              <a:cs typeface="+mn-cs"/>
              <a:sym typeface="Helvetica"/>
            </a:endParaRPr>
          </a:p>
        </p:txBody>
      </p:sp>
      <p:sp>
        <p:nvSpPr>
          <p:cNvPr id="2" name="Title 1"/>
          <p:cNvSpPr>
            <a:spLocks noGrp="1"/>
          </p:cNvSpPr>
          <p:nvPr>
            <p:ph type="title"/>
          </p:nvPr>
        </p:nvSpPr>
        <p:spPr>
          <a:xfrm>
            <a:off x="0" y="1100277"/>
            <a:ext cx="12192000" cy="875811"/>
          </a:xfrm>
          <a:solidFill>
            <a:srgbClr val="000000">
              <a:alpha val="54902"/>
            </a:srgbClr>
          </a:solidFill>
        </p:spPr>
        <p:txBody>
          <a:bodyPr>
            <a:normAutofit/>
          </a:bodyPr>
          <a:lstStyle/>
          <a:p>
            <a:pPr algn="ctr">
              <a:lnSpc>
                <a:spcPct val="100000"/>
              </a:lnSpc>
              <a:spcBef>
                <a:spcPts val="0"/>
              </a:spcBef>
              <a:defRPr/>
            </a:pPr>
            <a:r>
              <a:rPr lang="en-US" b="1" dirty="0">
                <a:solidFill>
                  <a:srgbClr val="FFFFFF"/>
                </a:solidFill>
                <a:latin typeface="Arial"/>
                <a:ea typeface="+mn-ea"/>
                <a:cs typeface="Arial"/>
              </a:rPr>
              <a:t>Alt-Text for Images</a:t>
            </a:r>
          </a:p>
        </p:txBody>
      </p:sp>
      <p:sp>
        <p:nvSpPr>
          <p:cNvPr id="17" name="Content Placeholder 2">
            <a:extLst>
              <a:ext uri="{FF2B5EF4-FFF2-40B4-BE49-F238E27FC236}">
                <a16:creationId xmlns:a16="http://schemas.microsoft.com/office/drawing/2014/main" id="{7447C7F0-4048-CE4F-830B-FB302516A418}"/>
              </a:ext>
            </a:extLst>
          </p:cNvPr>
          <p:cNvSpPr>
            <a:spLocks noGrp="1"/>
          </p:cNvSpPr>
          <p:nvPr>
            <p:ph idx="1"/>
          </p:nvPr>
        </p:nvSpPr>
        <p:spPr>
          <a:xfrm>
            <a:off x="756082" y="2197708"/>
            <a:ext cx="11054918" cy="2087421"/>
          </a:xfrm>
        </p:spPr>
        <p:txBody>
          <a:bodyPr>
            <a:normAutofit/>
          </a:bodyPr>
          <a:lstStyle/>
          <a:p>
            <a:pPr>
              <a:lnSpc>
                <a:spcPct val="150000"/>
              </a:lnSpc>
              <a:spcBef>
                <a:spcPct val="0"/>
              </a:spcBef>
              <a:buClr>
                <a:schemeClr val="bg1"/>
              </a:buClr>
            </a:pPr>
            <a:r>
              <a:rPr lang="en-US" dirty="0">
                <a:solidFill>
                  <a:schemeClr val="bg1"/>
                </a:solidFill>
              </a:rPr>
              <a:t>All decorative graphics must be Artifacted</a:t>
            </a:r>
          </a:p>
          <a:p>
            <a:pPr>
              <a:lnSpc>
                <a:spcPct val="150000"/>
              </a:lnSpc>
              <a:spcBef>
                <a:spcPct val="0"/>
              </a:spcBef>
              <a:buClr>
                <a:schemeClr val="bg1"/>
              </a:buClr>
            </a:pPr>
            <a:r>
              <a:rPr lang="en-US" dirty="0">
                <a:solidFill>
                  <a:schemeClr val="bg1"/>
                </a:solidFill>
              </a:rPr>
              <a:t>All meaningful graphics use &lt;Figure&gt; tag</a:t>
            </a:r>
          </a:p>
          <a:p>
            <a:pPr>
              <a:lnSpc>
                <a:spcPct val="150000"/>
              </a:lnSpc>
              <a:spcBef>
                <a:spcPct val="0"/>
              </a:spcBef>
              <a:buClr>
                <a:schemeClr val="bg1"/>
              </a:buClr>
            </a:pPr>
            <a:r>
              <a:rPr lang="en-US" dirty="0">
                <a:solidFill>
                  <a:schemeClr val="bg1"/>
                </a:solidFill>
              </a:rPr>
              <a:t> All &lt;Figure&gt;’s need Alternative Text</a:t>
            </a:r>
          </a:p>
        </p:txBody>
      </p:sp>
      <p:pic>
        <p:nvPicPr>
          <p:cNvPr id="31" name="image6.png" descr="N Y C Mayor's Office for People with Disabilities logo">
            <a:extLst>
              <a:ext uri="{FF2B5EF4-FFF2-40B4-BE49-F238E27FC236}">
                <a16:creationId xmlns:a16="http://schemas.microsoft.com/office/drawing/2014/main" id="{81C6E875-8430-9547-9978-6E1DEF963D6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57860" y="368681"/>
            <a:ext cx="2286000" cy="396513"/>
          </a:xfrm>
          <a:prstGeom prst="rect">
            <a:avLst/>
          </a:prstGeom>
          <a:ln w="12700" cap="flat">
            <a:noFill/>
            <a:miter lim="400000"/>
          </a:ln>
          <a:effectLst/>
        </p:spPr>
      </p:pic>
      <p:sp>
        <p:nvSpPr>
          <p:cNvPr id="22" name="Shape 50">
            <a:extLst>
              <a:ext uri="{FF2B5EF4-FFF2-40B4-BE49-F238E27FC236}">
                <a16:creationId xmlns:a16="http://schemas.microsoft.com/office/drawing/2014/main" id="{1FD609ED-F19E-EC4B-A6A4-8566BCE45E59}"/>
              </a:ext>
              <a:ext uri="{C183D7F6-B498-43B3-948B-1728B52AA6E4}">
                <adec:decorative xmlns:adec="http://schemas.microsoft.com/office/drawing/2017/decorative" val="0"/>
              </a:ext>
            </a:extLst>
          </p:cNvPr>
          <p:cNvSpPr txBox="1"/>
          <p:nvPr/>
        </p:nvSpPr>
        <p:spPr>
          <a:xfrm>
            <a:off x="9959232" y="6172511"/>
            <a:ext cx="199990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18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Arial"/>
                <a:sym typeface="Arial"/>
              </a:rPr>
              <a:t>NYC.gov/disability</a:t>
            </a:r>
            <a:endParaRPr kumimoji="0" sz="1800" b="0" i="0" u="none" strike="noStrike" kern="1200" cap="none" spc="0" normalizeH="0" baseline="0" noProof="0" dirty="0">
              <a:ln>
                <a:noFill/>
              </a:ln>
              <a:solidFill>
                <a:prstClr val="white"/>
              </a:solidFill>
              <a:effectLst/>
              <a:uLnTx/>
              <a:uFillTx/>
              <a:latin typeface="Arial"/>
              <a:cs typeface="Arial"/>
              <a:sym typeface="Arial"/>
            </a:endParaRPr>
          </a:p>
        </p:txBody>
      </p:sp>
      <p:pic>
        <p:nvPicPr>
          <p:cNvPr id="23" name="Picture 22" descr="Twitter logo">
            <a:extLst>
              <a:ext uri="{FF2B5EF4-FFF2-40B4-BE49-F238E27FC236}">
                <a16:creationId xmlns:a16="http://schemas.microsoft.com/office/drawing/2014/main" id="{11D5D29B-D820-2240-9637-76637212FF65}"/>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967" y="6215081"/>
            <a:ext cx="447115" cy="363502"/>
          </a:xfrm>
          <a:prstGeom prst="rect">
            <a:avLst/>
          </a:prstGeom>
        </p:spPr>
      </p:pic>
      <p:sp>
        <p:nvSpPr>
          <p:cNvPr id="12" name="Shape 52">
            <a:extLst>
              <a:ext uri="{FF2B5EF4-FFF2-40B4-BE49-F238E27FC236}">
                <a16:creationId xmlns:a16="http://schemas.microsoft.com/office/drawing/2014/main" id="{F97131C8-06AA-2C4D-BE60-9CDD34F2766D}"/>
              </a:ext>
              <a:ext uri="{C183D7F6-B498-43B3-948B-1728B52AA6E4}">
                <adec:decorative xmlns:adec="http://schemas.microsoft.com/office/drawing/2017/decorative" val="0"/>
              </a:ext>
            </a:extLst>
          </p:cNvPr>
          <p:cNvSpPr/>
          <p:nvPr/>
        </p:nvSpPr>
        <p:spPr>
          <a:xfrm>
            <a:off x="669289" y="6172511"/>
            <a:ext cx="206438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Avenir Book"/>
                <a:cs typeface="Arial"/>
              </a:rPr>
              <a:t>@NYCDisabilities</a:t>
            </a:r>
          </a:p>
        </p:txBody>
      </p:sp>
      <p:grpSp>
        <p:nvGrpSpPr>
          <p:cNvPr id="24" name="Group 23" descr="Collection of accessibility icons">
            <a:extLst>
              <a:ext uri="{C183D7F6-B498-43B3-948B-1728B52AA6E4}">
                <adec:decorative xmlns:adec="http://schemas.microsoft.com/office/drawing/2017/decorative" val="0"/>
              </a:ext>
            </a:extLst>
          </p:cNvPr>
          <p:cNvGrpSpPr/>
          <p:nvPr/>
        </p:nvGrpSpPr>
        <p:grpSpPr>
          <a:xfrm>
            <a:off x="8682338" y="164804"/>
            <a:ext cx="3200401" cy="662009"/>
            <a:chOff x="8682330" y="164800"/>
            <a:chExt cx="3200401" cy="662009"/>
          </a:xfrm>
        </p:grpSpPr>
        <p:pic>
          <p:nvPicPr>
            <p:cNvPr id="25" name="image1.png">
              <a:extLst>
                <a:ext uri="{FF2B5EF4-FFF2-40B4-BE49-F238E27FC236}">
                  <a16:creationId xmlns:a16="http://schemas.microsoft.com/office/drawing/2014/main" id="{85FC182E-35CD-D746-8CEE-EDCB114BE294}"/>
                </a:ext>
              </a:extLst>
            </p:cNvPr>
            <p:cNvPicPr/>
            <p:nvPr/>
          </p:nvPicPr>
          <p:blipFill>
            <a:blip r:embed="rId5"/>
            <a:stretch>
              <a:fillRect/>
            </a:stretch>
          </p:blipFill>
          <p:spPr>
            <a:xfrm>
              <a:off x="9328318" y="168462"/>
              <a:ext cx="647458" cy="647463"/>
            </a:xfrm>
            <a:prstGeom prst="rect">
              <a:avLst/>
            </a:prstGeom>
            <a:ln w="12700" cap="flat">
              <a:noFill/>
              <a:miter lim="400000"/>
            </a:ln>
            <a:effectLst/>
          </p:spPr>
        </p:pic>
        <p:pic>
          <p:nvPicPr>
            <p:cNvPr id="26" name="image2.png">
              <a:extLst>
                <a:ext uri="{FF2B5EF4-FFF2-40B4-BE49-F238E27FC236}">
                  <a16:creationId xmlns:a16="http://schemas.microsoft.com/office/drawing/2014/main" id="{8A1660F7-DF17-9340-BD5A-386C660BFDD5}"/>
                </a:ext>
              </a:extLst>
            </p:cNvPr>
            <p:cNvPicPr/>
            <p:nvPr/>
          </p:nvPicPr>
          <p:blipFill>
            <a:blip r:embed="rId6"/>
            <a:stretch>
              <a:fillRect/>
            </a:stretch>
          </p:blipFill>
          <p:spPr>
            <a:xfrm>
              <a:off x="10601646" y="167576"/>
              <a:ext cx="649229" cy="649235"/>
            </a:xfrm>
            <a:prstGeom prst="rect">
              <a:avLst/>
            </a:prstGeom>
            <a:ln w="12700" cap="flat">
              <a:noFill/>
              <a:miter lim="400000"/>
            </a:ln>
            <a:effectLst/>
          </p:spPr>
        </p:pic>
        <p:pic>
          <p:nvPicPr>
            <p:cNvPr id="27" name="image3.png">
              <a:extLst>
                <a:ext uri="{FF2B5EF4-FFF2-40B4-BE49-F238E27FC236}">
                  <a16:creationId xmlns:a16="http://schemas.microsoft.com/office/drawing/2014/main" id="{1F221A75-13E2-0D4D-A7A2-915DF1DCE003}"/>
                </a:ext>
              </a:extLst>
            </p:cNvPr>
            <p:cNvPicPr/>
            <p:nvPr/>
          </p:nvPicPr>
          <p:blipFill>
            <a:blip r:embed="rId7"/>
            <a:stretch>
              <a:fillRect/>
            </a:stretch>
          </p:blipFill>
          <p:spPr>
            <a:xfrm>
              <a:off x="8685051" y="168462"/>
              <a:ext cx="647457" cy="647463"/>
            </a:xfrm>
            <a:prstGeom prst="rect">
              <a:avLst/>
            </a:prstGeom>
            <a:ln w="12700" cap="flat">
              <a:noFill/>
              <a:miter lim="400000"/>
            </a:ln>
            <a:effectLst/>
          </p:spPr>
        </p:pic>
        <p:pic>
          <p:nvPicPr>
            <p:cNvPr id="28" name="image4.png">
              <a:extLst>
                <a:ext uri="{FF2B5EF4-FFF2-40B4-BE49-F238E27FC236}">
                  <a16:creationId xmlns:a16="http://schemas.microsoft.com/office/drawing/2014/main" id="{1E5252FE-6F1E-0042-AB2D-4AC09D94497D}"/>
                </a:ext>
              </a:extLst>
            </p:cNvPr>
            <p:cNvPicPr/>
            <p:nvPr/>
          </p:nvPicPr>
          <p:blipFill>
            <a:blip r:embed="rId8"/>
            <a:stretch>
              <a:fillRect/>
            </a:stretch>
          </p:blipFill>
          <p:spPr>
            <a:xfrm>
              <a:off x="11232552" y="171188"/>
              <a:ext cx="649229" cy="649235"/>
            </a:xfrm>
            <a:prstGeom prst="rect">
              <a:avLst/>
            </a:prstGeom>
            <a:ln w="12700" cap="flat">
              <a:noFill/>
              <a:miter lim="400000"/>
            </a:ln>
            <a:effectLst/>
          </p:spPr>
        </p:pic>
        <p:pic>
          <p:nvPicPr>
            <p:cNvPr id="29" name="image5.png">
              <a:extLst>
                <a:ext uri="{FF2B5EF4-FFF2-40B4-BE49-F238E27FC236}">
                  <a16:creationId xmlns:a16="http://schemas.microsoft.com/office/drawing/2014/main" id="{8F2BC955-9574-5842-ABF3-7E2FA8D61A3A}"/>
                </a:ext>
              </a:extLst>
            </p:cNvPr>
            <p:cNvPicPr/>
            <p:nvPr/>
          </p:nvPicPr>
          <p:blipFill>
            <a:blip r:embed="rId9"/>
            <a:stretch>
              <a:fillRect/>
            </a:stretch>
          </p:blipFill>
          <p:spPr>
            <a:xfrm>
              <a:off x="9959224" y="168462"/>
              <a:ext cx="647458" cy="647463"/>
            </a:xfrm>
            <a:prstGeom prst="rect">
              <a:avLst/>
            </a:prstGeom>
            <a:ln w="12700" cap="flat">
              <a:noFill/>
              <a:miter lim="400000"/>
            </a:ln>
            <a:effectLst/>
          </p:spPr>
        </p:pic>
        <p:sp>
          <p:nvSpPr>
            <p:cNvPr id="30" name="Shape 75">
              <a:extLst>
                <a:ext uri="{FF2B5EF4-FFF2-40B4-BE49-F238E27FC236}">
                  <a16:creationId xmlns:a16="http://schemas.microsoft.com/office/drawing/2014/main" id="{8A7FD337-5E80-CC42-B23F-99E3946BCAB3}"/>
                </a:ext>
              </a:extLst>
            </p:cNvPr>
            <p:cNvSpPr/>
            <p:nvPr/>
          </p:nvSpPr>
          <p:spPr>
            <a:xfrm>
              <a:off x="8682330" y="164800"/>
              <a:ext cx="3200401" cy="662009"/>
            </a:xfrm>
            <a:prstGeom prst="rect">
              <a:avLst/>
            </a:prstGeom>
            <a:noFill/>
            <a:ln w="508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prstClr val="black"/>
                </a:solidFill>
                <a:effectLst/>
                <a:uLnTx/>
                <a:uFillTx/>
                <a:latin typeface="Calibri"/>
                <a:ea typeface="+mn-ea"/>
                <a:cs typeface="+mn-cs"/>
                <a:sym typeface="Helvetica"/>
              </a:endParaRPr>
            </a:p>
          </p:txBody>
        </p:sp>
      </p:grpSp>
    </p:spTree>
    <p:extLst>
      <p:ext uri="{BB962C8B-B14F-4D97-AF65-F5344CB8AC3E}">
        <p14:creationId xmlns:p14="http://schemas.microsoft.com/office/powerpoint/2010/main" val="1882540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66" descr="*">
            <a:extLst>
              <a:ext uri="{FF2B5EF4-FFF2-40B4-BE49-F238E27FC236}">
                <a16:creationId xmlns:a16="http://schemas.microsoft.com/office/drawing/2014/main" id="{15328D19-AD82-3F44-BAE6-BAEDCE1D8CA6}"/>
              </a:ext>
            </a:extLst>
          </p:cNvPr>
          <p:cNvSpPr/>
          <p:nvPr/>
        </p:nvSpPr>
        <p:spPr>
          <a:xfrm>
            <a:off x="-1" y="0"/>
            <a:ext cx="12192001" cy="6858000"/>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srgbClr val="FFFFFF"/>
              </a:solidFill>
              <a:effectLst/>
              <a:uLnTx/>
              <a:uFillTx/>
              <a:latin typeface="Calibri"/>
              <a:ea typeface="+mn-ea"/>
              <a:cs typeface="+mn-cs"/>
              <a:sym typeface="Helvetica"/>
            </a:endParaRPr>
          </a:p>
        </p:txBody>
      </p:sp>
      <p:sp>
        <p:nvSpPr>
          <p:cNvPr id="2" name="Title 1"/>
          <p:cNvSpPr>
            <a:spLocks noGrp="1"/>
          </p:cNvSpPr>
          <p:nvPr>
            <p:ph type="title"/>
          </p:nvPr>
        </p:nvSpPr>
        <p:spPr>
          <a:xfrm>
            <a:off x="0" y="1100277"/>
            <a:ext cx="12192000" cy="875811"/>
          </a:xfrm>
          <a:solidFill>
            <a:srgbClr val="000000">
              <a:alpha val="54902"/>
            </a:srgbClr>
          </a:solidFill>
        </p:spPr>
        <p:txBody>
          <a:bodyPr>
            <a:normAutofit/>
          </a:bodyPr>
          <a:lstStyle/>
          <a:p>
            <a:pPr algn="ctr">
              <a:lnSpc>
                <a:spcPct val="100000"/>
              </a:lnSpc>
              <a:spcBef>
                <a:spcPts val="0"/>
              </a:spcBef>
              <a:defRPr/>
            </a:pPr>
            <a:r>
              <a:rPr lang="en-US" b="1" dirty="0">
                <a:solidFill>
                  <a:srgbClr val="FFFFFF"/>
                </a:solidFill>
                <a:latin typeface="Arial"/>
                <a:ea typeface="+mn-ea"/>
                <a:cs typeface="Arial"/>
              </a:rPr>
              <a:t>Reading Order</a:t>
            </a:r>
          </a:p>
        </p:txBody>
      </p:sp>
      <p:sp>
        <p:nvSpPr>
          <p:cNvPr id="17" name="Content Placeholder 2">
            <a:extLst>
              <a:ext uri="{FF2B5EF4-FFF2-40B4-BE49-F238E27FC236}">
                <a16:creationId xmlns:a16="http://schemas.microsoft.com/office/drawing/2014/main" id="{7447C7F0-4048-CE4F-830B-FB302516A418}"/>
              </a:ext>
            </a:extLst>
          </p:cNvPr>
          <p:cNvSpPr>
            <a:spLocks noGrp="1"/>
          </p:cNvSpPr>
          <p:nvPr>
            <p:ph idx="1"/>
          </p:nvPr>
        </p:nvSpPr>
        <p:spPr>
          <a:xfrm>
            <a:off x="756082" y="2197708"/>
            <a:ext cx="11054918" cy="4017374"/>
          </a:xfrm>
        </p:spPr>
        <p:txBody>
          <a:bodyPr>
            <a:normAutofit/>
          </a:bodyPr>
          <a:lstStyle/>
          <a:p>
            <a:pPr>
              <a:lnSpc>
                <a:spcPct val="150000"/>
              </a:lnSpc>
              <a:spcBef>
                <a:spcPct val="0"/>
              </a:spcBef>
              <a:buClr>
                <a:schemeClr val="bg1"/>
              </a:buClr>
            </a:pPr>
            <a:r>
              <a:rPr lang="en-US" dirty="0">
                <a:solidFill>
                  <a:schemeClr val="bg1"/>
                </a:solidFill>
              </a:rPr>
              <a:t>Order of Content Containers and Tags should be the same</a:t>
            </a:r>
          </a:p>
          <a:p>
            <a:pPr>
              <a:lnSpc>
                <a:spcPct val="150000"/>
              </a:lnSpc>
              <a:spcBef>
                <a:spcPct val="0"/>
              </a:spcBef>
              <a:buClr>
                <a:schemeClr val="bg1"/>
              </a:buClr>
            </a:pPr>
            <a:r>
              <a:rPr lang="en-US" dirty="0">
                <a:solidFill>
                  <a:schemeClr val="bg1"/>
                </a:solidFill>
              </a:rPr>
              <a:t>This order should match the logical flow of the text in the document</a:t>
            </a:r>
          </a:p>
        </p:txBody>
      </p:sp>
      <p:pic>
        <p:nvPicPr>
          <p:cNvPr id="31" name="image6.png" descr="N Y C Mayor's Office for People with Disabilities logo">
            <a:extLst>
              <a:ext uri="{FF2B5EF4-FFF2-40B4-BE49-F238E27FC236}">
                <a16:creationId xmlns:a16="http://schemas.microsoft.com/office/drawing/2014/main" id="{81C6E875-8430-9547-9978-6E1DEF963D6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57860" y="368681"/>
            <a:ext cx="2286000" cy="396513"/>
          </a:xfrm>
          <a:prstGeom prst="rect">
            <a:avLst/>
          </a:prstGeom>
          <a:ln w="12700" cap="flat">
            <a:noFill/>
            <a:miter lim="400000"/>
          </a:ln>
          <a:effectLst/>
        </p:spPr>
      </p:pic>
      <p:sp>
        <p:nvSpPr>
          <p:cNvPr id="22" name="Shape 50">
            <a:extLst>
              <a:ext uri="{FF2B5EF4-FFF2-40B4-BE49-F238E27FC236}">
                <a16:creationId xmlns:a16="http://schemas.microsoft.com/office/drawing/2014/main" id="{1FD609ED-F19E-EC4B-A6A4-8566BCE45E59}"/>
              </a:ext>
              <a:ext uri="{C183D7F6-B498-43B3-948B-1728B52AA6E4}">
                <adec:decorative xmlns:adec="http://schemas.microsoft.com/office/drawing/2017/decorative" val="0"/>
              </a:ext>
            </a:extLst>
          </p:cNvPr>
          <p:cNvSpPr txBox="1"/>
          <p:nvPr/>
        </p:nvSpPr>
        <p:spPr>
          <a:xfrm>
            <a:off x="9959232" y="6172511"/>
            <a:ext cx="199990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18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Arial"/>
                <a:sym typeface="Arial"/>
              </a:rPr>
              <a:t>NYC.gov/disability</a:t>
            </a:r>
            <a:endParaRPr kumimoji="0" sz="1800" b="0" i="0" u="none" strike="noStrike" kern="1200" cap="none" spc="0" normalizeH="0" baseline="0" noProof="0" dirty="0">
              <a:ln>
                <a:noFill/>
              </a:ln>
              <a:solidFill>
                <a:prstClr val="white"/>
              </a:solidFill>
              <a:effectLst/>
              <a:uLnTx/>
              <a:uFillTx/>
              <a:latin typeface="Arial"/>
              <a:cs typeface="Arial"/>
              <a:sym typeface="Arial"/>
            </a:endParaRPr>
          </a:p>
        </p:txBody>
      </p:sp>
      <p:pic>
        <p:nvPicPr>
          <p:cNvPr id="23" name="Picture 22" descr="Twitter logo">
            <a:extLst>
              <a:ext uri="{FF2B5EF4-FFF2-40B4-BE49-F238E27FC236}">
                <a16:creationId xmlns:a16="http://schemas.microsoft.com/office/drawing/2014/main" id="{11D5D29B-D820-2240-9637-76637212FF65}"/>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967" y="6215081"/>
            <a:ext cx="447115" cy="363502"/>
          </a:xfrm>
          <a:prstGeom prst="rect">
            <a:avLst/>
          </a:prstGeom>
        </p:spPr>
      </p:pic>
      <p:sp>
        <p:nvSpPr>
          <p:cNvPr id="12" name="Shape 52">
            <a:extLst>
              <a:ext uri="{FF2B5EF4-FFF2-40B4-BE49-F238E27FC236}">
                <a16:creationId xmlns:a16="http://schemas.microsoft.com/office/drawing/2014/main" id="{F97131C8-06AA-2C4D-BE60-9CDD34F2766D}"/>
              </a:ext>
              <a:ext uri="{C183D7F6-B498-43B3-948B-1728B52AA6E4}">
                <adec:decorative xmlns:adec="http://schemas.microsoft.com/office/drawing/2017/decorative" val="0"/>
              </a:ext>
            </a:extLst>
          </p:cNvPr>
          <p:cNvSpPr/>
          <p:nvPr/>
        </p:nvSpPr>
        <p:spPr>
          <a:xfrm>
            <a:off x="669289" y="6172511"/>
            <a:ext cx="206438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Avenir Book"/>
                <a:cs typeface="Arial"/>
              </a:rPr>
              <a:t>@NYCDisabilities</a:t>
            </a:r>
          </a:p>
        </p:txBody>
      </p:sp>
      <p:grpSp>
        <p:nvGrpSpPr>
          <p:cNvPr id="24" name="Group 23" descr="Collection of accessibility icons">
            <a:extLst>
              <a:ext uri="{C183D7F6-B498-43B3-948B-1728B52AA6E4}">
                <adec:decorative xmlns:adec="http://schemas.microsoft.com/office/drawing/2017/decorative" val="0"/>
              </a:ext>
            </a:extLst>
          </p:cNvPr>
          <p:cNvGrpSpPr/>
          <p:nvPr/>
        </p:nvGrpSpPr>
        <p:grpSpPr>
          <a:xfrm>
            <a:off x="8682338" y="164804"/>
            <a:ext cx="3200401" cy="662009"/>
            <a:chOff x="8682330" y="164800"/>
            <a:chExt cx="3200401" cy="662009"/>
          </a:xfrm>
        </p:grpSpPr>
        <p:pic>
          <p:nvPicPr>
            <p:cNvPr id="25" name="image1.png">
              <a:extLst>
                <a:ext uri="{FF2B5EF4-FFF2-40B4-BE49-F238E27FC236}">
                  <a16:creationId xmlns:a16="http://schemas.microsoft.com/office/drawing/2014/main" id="{85FC182E-35CD-D746-8CEE-EDCB114BE294}"/>
                </a:ext>
              </a:extLst>
            </p:cNvPr>
            <p:cNvPicPr/>
            <p:nvPr/>
          </p:nvPicPr>
          <p:blipFill>
            <a:blip r:embed="rId5"/>
            <a:stretch>
              <a:fillRect/>
            </a:stretch>
          </p:blipFill>
          <p:spPr>
            <a:xfrm>
              <a:off x="9328318" y="168462"/>
              <a:ext cx="647458" cy="647463"/>
            </a:xfrm>
            <a:prstGeom prst="rect">
              <a:avLst/>
            </a:prstGeom>
            <a:ln w="12700" cap="flat">
              <a:noFill/>
              <a:miter lim="400000"/>
            </a:ln>
            <a:effectLst/>
          </p:spPr>
        </p:pic>
        <p:pic>
          <p:nvPicPr>
            <p:cNvPr id="26" name="image2.png">
              <a:extLst>
                <a:ext uri="{FF2B5EF4-FFF2-40B4-BE49-F238E27FC236}">
                  <a16:creationId xmlns:a16="http://schemas.microsoft.com/office/drawing/2014/main" id="{8A1660F7-DF17-9340-BD5A-386C660BFDD5}"/>
                </a:ext>
              </a:extLst>
            </p:cNvPr>
            <p:cNvPicPr/>
            <p:nvPr/>
          </p:nvPicPr>
          <p:blipFill>
            <a:blip r:embed="rId6"/>
            <a:stretch>
              <a:fillRect/>
            </a:stretch>
          </p:blipFill>
          <p:spPr>
            <a:xfrm>
              <a:off x="10601646" y="167576"/>
              <a:ext cx="649229" cy="649235"/>
            </a:xfrm>
            <a:prstGeom prst="rect">
              <a:avLst/>
            </a:prstGeom>
            <a:ln w="12700" cap="flat">
              <a:noFill/>
              <a:miter lim="400000"/>
            </a:ln>
            <a:effectLst/>
          </p:spPr>
        </p:pic>
        <p:pic>
          <p:nvPicPr>
            <p:cNvPr id="27" name="image3.png">
              <a:extLst>
                <a:ext uri="{FF2B5EF4-FFF2-40B4-BE49-F238E27FC236}">
                  <a16:creationId xmlns:a16="http://schemas.microsoft.com/office/drawing/2014/main" id="{1F221A75-13E2-0D4D-A7A2-915DF1DCE003}"/>
                </a:ext>
              </a:extLst>
            </p:cNvPr>
            <p:cNvPicPr/>
            <p:nvPr/>
          </p:nvPicPr>
          <p:blipFill>
            <a:blip r:embed="rId7"/>
            <a:stretch>
              <a:fillRect/>
            </a:stretch>
          </p:blipFill>
          <p:spPr>
            <a:xfrm>
              <a:off x="8685051" y="168462"/>
              <a:ext cx="647457" cy="647463"/>
            </a:xfrm>
            <a:prstGeom prst="rect">
              <a:avLst/>
            </a:prstGeom>
            <a:ln w="12700" cap="flat">
              <a:noFill/>
              <a:miter lim="400000"/>
            </a:ln>
            <a:effectLst/>
          </p:spPr>
        </p:pic>
        <p:pic>
          <p:nvPicPr>
            <p:cNvPr id="28" name="image4.png">
              <a:extLst>
                <a:ext uri="{FF2B5EF4-FFF2-40B4-BE49-F238E27FC236}">
                  <a16:creationId xmlns:a16="http://schemas.microsoft.com/office/drawing/2014/main" id="{1E5252FE-6F1E-0042-AB2D-4AC09D94497D}"/>
                </a:ext>
              </a:extLst>
            </p:cNvPr>
            <p:cNvPicPr/>
            <p:nvPr/>
          </p:nvPicPr>
          <p:blipFill>
            <a:blip r:embed="rId8"/>
            <a:stretch>
              <a:fillRect/>
            </a:stretch>
          </p:blipFill>
          <p:spPr>
            <a:xfrm>
              <a:off x="11232552" y="171188"/>
              <a:ext cx="649229" cy="649235"/>
            </a:xfrm>
            <a:prstGeom prst="rect">
              <a:avLst/>
            </a:prstGeom>
            <a:ln w="12700" cap="flat">
              <a:noFill/>
              <a:miter lim="400000"/>
            </a:ln>
            <a:effectLst/>
          </p:spPr>
        </p:pic>
        <p:pic>
          <p:nvPicPr>
            <p:cNvPr id="29" name="image5.png">
              <a:extLst>
                <a:ext uri="{FF2B5EF4-FFF2-40B4-BE49-F238E27FC236}">
                  <a16:creationId xmlns:a16="http://schemas.microsoft.com/office/drawing/2014/main" id="{8F2BC955-9574-5842-ABF3-7E2FA8D61A3A}"/>
                </a:ext>
              </a:extLst>
            </p:cNvPr>
            <p:cNvPicPr/>
            <p:nvPr/>
          </p:nvPicPr>
          <p:blipFill>
            <a:blip r:embed="rId9"/>
            <a:stretch>
              <a:fillRect/>
            </a:stretch>
          </p:blipFill>
          <p:spPr>
            <a:xfrm>
              <a:off x="9959224" y="168462"/>
              <a:ext cx="647458" cy="647463"/>
            </a:xfrm>
            <a:prstGeom prst="rect">
              <a:avLst/>
            </a:prstGeom>
            <a:ln w="12700" cap="flat">
              <a:noFill/>
              <a:miter lim="400000"/>
            </a:ln>
            <a:effectLst/>
          </p:spPr>
        </p:pic>
        <p:sp>
          <p:nvSpPr>
            <p:cNvPr id="30" name="Shape 75">
              <a:extLst>
                <a:ext uri="{FF2B5EF4-FFF2-40B4-BE49-F238E27FC236}">
                  <a16:creationId xmlns:a16="http://schemas.microsoft.com/office/drawing/2014/main" id="{8A7FD337-5E80-CC42-B23F-99E3946BCAB3}"/>
                </a:ext>
              </a:extLst>
            </p:cNvPr>
            <p:cNvSpPr/>
            <p:nvPr/>
          </p:nvSpPr>
          <p:spPr>
            <a:xfrm>
              <a:off x="8682330" y="164800"/>
              <a:ext cx="3200401" cy="662009"/>
            </a:xfrm>
            <a:prstGeom prst="rect">
              <a:avLst/>
            </a:prstGeom>
            <a:noFill/>
            <a:ln w="508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prstClr val="black"/>
                </a:solidFill>
                <a:effectLst/>
                <a:uLnTx/>
                <a:uFillTx/>
                <a:latin typeface="Calibri"/>
                <a:ea typeface="+mn-ea"/>
                <a:cs typeface="+mn-cs"/>
                <a:sym typeface="Helvetica"/>
              </a:endParaRPr>
            </a:p>
          </p:txBody>
        </p:sp>
      </p:grpSp>
    </p:spTree>
    <p:extLst>
      <p:ext uri="{BB962C8B-B14F-4D97-AF65-F5344CB8AC3E}">
        <p14:creationId xmlns:p14="http://schemas.microsoft.com/office/powerpoint/2010/main" val="3089058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66" descr="*">
            <a:extLst>
              <a:ext uri="{FF2B5EF4-FFF2-40B4-BE49-F238E27FC236}">
                <a16:creationId xmlns:a16="http://schemas.microsoft.com/office/drawing/2014/main" id="{15328D19-AD82-3F44-BAE6-BAEDCE1D8CA6}"/>
              </a:ext>
            </a:extLst>
          </p:cNvPr>
          <p:cNvSpPr/>
          <p:nvPr/>
        </p:nvSpPr>
        <p:spPr>
          <a:xfrm>
            <a:off x="-321972" y="-177416"/>
            <a:ext cx="12846470" cy="7219908"/>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srgbClr val="FFFFFF"/>
              </a:solidFill>
              <a:effectLst/>
              <a:uLnTx/>
              <a:uFillTx/>
              <a:latin typeface="Calibri"/>
              <a:ea typeface="+mn-ea"/>
              <a:cs typeface="+mn-cs"/>
              <a:sym typeface="Helvetica"/>
            </a:endParaRPr>
          </a:p>
        </p:txBody>
      </p:sp>
      <p:sp>
        <p:nvSpPr>
          <p:cNvPr id="2" name="Title 1"/>
          <p:cNvSpPr>
            <a:spLocks noGrp="1"/>
          </p:cNvSpPr>
          <p:nvPr>
            <p:ph type="title"/>
          </p:nvPr>
        </p:nvSpPr>
        <p:spPr>
          <a:xfrm>
            <a:off x="-328246" y="1100277"/>
            <a:ext cx="12520246" cy="875811"/>
          </a:xfrm>
          <a:solidFill>
            <a:srgbClr val="000000">
              <a:alpha val="54902"/>
            </a:srgbClr>
          </a:solidFill>
        </p:spPr>
        <p:txBody>
          <a:bodyPr>
            <a:normAutofit/>
          </a:bodyPr>
          <a:lstStyle/>
          <a:p>
            <a:pPr algn="ctr">
              <a:lnSpc>
                <a:spcPct val="100000"/>
              </a:lnSpc>
              <a:spcBef>
                <a:spcPts val="0"/>
              </a:spcBef>
              <a:defRPr/>
            </a:pPr>
            <a:r>
              <a:rPr lang="en-US" b="1" dirty="0">
                <a:solidFill>
                  <a:srgbClr val="FFFFFF"/>
                </a:solidFill>
                <a:latin typeface="Arial"/>
                <a:ea typeface="+mn-ea"/>
                <a:cs typeface="Arial"/>
              </a:rPr>
              <a:t>Accessible Slide Decks Overview</a:t>
            </a:r>
          </a:p>
        </p:txBody>
      </p:sp>
      <p:sp>
        <p:nvSpPr>
          <p:cNvPr id="17" name="Content Placeholder 2">
            <a:extLst>
              <a:ext uri="{FF2B5EF4-FFF2-40B4-BE49-F238E27FC236}">
                <a16:creationId xmlns:a16="http://schemas.microsoft.com/office/drawing/2014/main" id="{7447C7F0-4048-CE4F-830B-FB302516A418}"/>
              </a:ext>
            </a:extLst>
          </p:cNvPr>
          <p:cNvSpPr>
            <a:spLocks noGrp="1"/>
          </p:cNvSpPr>
          <p:nvPr>
            <p:ph idx="1"/>
          </p:nvPr>
        </p:nvSpPr>
        <p:spPr>
          <a:xfrm>
            <a:off x="860611" y="2466649"/>
            <a:ext cx="11438966" cy="2684205"/>
          </a:xfrm>
        </p:spPr>
        <p:txBody>
          <a:bodyPr numCol="2">
            <a:normAutofit fontScale="85000" lnSpcReduction="20000"/>
          </a:bodyPr>
          <a:lstStyle/>
          <a:p>
            <a:pPr>
              <a:lnSpc>
                <a:spcPct val="150000"/>
              </a:lnSpc>
              <a:spcBef>
                <a:spcPct val="0"/>
              </a:spcBef>
              <a:buClr>
                <a:schemeClr val="bg1"/>
              </a:buClr>
            </a:pPr>
            <a:r>
              <a:rPr lang="en-US" sz="4800" dirty="0">
                <a:solidFill>
                  <a:schemeClr val="bg1"/>
                </a:solidFill>
              </a:rPr>
              <a:t>Accessible Templates</a:t>
            </a:r>
          </a:p>
          <a:p>
            <a:pPr>
              <a:lnSpc>
                <a:spcPct val="150000"/>
              </a:lnSpc>
              <a:spcBef>
                <a:spcPct val="0"/>
              </a:spcBef>
              <a:buClr>
                <a:schemeClr val="bg1"/>
              </a:buClr>
            </a:pPr>
            <a:r>
              <a:rPr lang="en-US" sz="4800" dirty="0">
                <a:solidFill>
                  <a:schemeClr val="bg1"/>
                </a:solidFill>
              </a:rPr>
              <a:t>Fonts</a:t>
            </a:r>
          </a:p>
          <a:p>
            <a:pPr>
              <a:lnSpc>
                <a:spcPct val="150000"/>
              </a:lnSpc>
              <a:spcBef>
                <a:spcPct val="0"/>
              </a:spcBef>
              <a:buClr>
                <a:schemeClr val="bg1"/>
              </a:buClr>
            </a:pPr>
            <a:r>
              <a:rPr lang="en-US" sz="4800" dirty="0">
                <a:solidFill>
                  <a:schemeClr val="bg1"/>
                </a:solidFill>
              </a:rPr>
              <a:t>Color Contrast</a:t>
            </a:r>
          </a:p>
          <a:p>
            <a:pPr>
              <a:lnSpc>
                <a:spcPct val="150000"/>
              </a:lnSpc>
              <a:spcBef>
                <a:spcPct val="0"/>
              </a:spcBef>
              <a:buClr>
                <a:schemeClr val="bg1"/>
              </a:buClr>
            </a:pPr>
            <a:r>
              <a:rPr lang="en-US" sz="4800" dirty="0">
                <a:solidFill>
                  <a:schemeClr val="bg1"/>
                </a:solidFill>
              </a:rPr>
              <a:t>Images</a:t>
            </a:r>
          </a:p>
          <a:p>
            <a:pPr>
              <a:lnSpc>
                <a:spcPct val="150000"/>
              </a:lnSpc>
              <a:spcBef>
                <a:spcPct val="0"/>
              </a:spcBef>
              <a:buClr>
                <a:schemeClr val="bg1"/>
              </a:buClr>
            </a:pPr>
            <a:r>
              <a:rPr lang="en-US" sz="4800" dirty="0">
                <a:solidFill>
                  <a:schemeClr val="bg1"/>
                </a:solidFill>
              </a:rPr>
              <a:t>Reading order</a:t>
            </a:r>
          </a:p>
          <a:p>
            <a:pPr>
              <a:lnSpc>
                <a:spcPct val="150000"/>
              </a:lnSpc>
              <a:spcBef>
                <a:spcPct val="0"/>
              </a:spcBef>
              <a:buClr>
                <a:schemeClr val="bg1"/>
              </a:buClr>
            </a:pPr>
            <a:r>
              <a:rPr lang="en-US" sz="4800" dirty="0">
                <a:solidFill>
                  <a:schemeClr val="bg1"/>
                </a:solidFill>
              </a:rPr>
              <a:t>Content</a:t>
            </a:r>
          </a:p>
        </p:txBody>
      </p:sp>
      <p:pic>
        <p:nvPicPr>
          <p:cNvPr id="31" name="image6.png" descr="N Y C Mayor's Office for People with Disabilities logo">
            <a:extLst>
              <a:ext uri="{FF2B5EF4-FFF2-40B4-BE49-F238E27FC236}">
                <a16:creationId xmlns:a16="http://schemas.microsoft.com/office/drawing/2014/main" id="{81C6E875-8430-9547-9978-6E1DEF963D6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57860" y="368681"/>
            <a:ext cx="2286000" cy="396513"/>
          </a:xfrm>
          <a:prstGeom prst="rect">
            <a:avLst/>
          </a:prstGeom>
          <a:ln w="12700" cap="flat">
            <a:noFill/>
            <a:miter lim="400000"/>
          </a:ln>
          <a:effectLst/>
        </p:spPr>
      </p:pic>
      <p:sp>
        <p:nvSpPr>
          <p:cNvPr id="22" name="Shape 50">
            <a:extLst>
              <a:ext uri="{FF2B5EF4-FFF2-40B4-BE49-F238E27FC236}">
                <a16:creationId xmlns:a16="http://schemas.microsoft.com/office/drawing/2014/main" id="{1FD609ED-F19E-EC4B-A6A4-8566BCE45E59}"/>
              </a:ext>
              <a:ext uri="{C183D7F6-B498-43B3-948B-1728B52AA6E4}">
                <adec:decorative xmlns:adec="http://schemas.microsoft.com/office/drawing/2017/decorative" val="0"/>
              </a:ext>
            </a:extLst>
          </p:cNvPr>
          <p:cNvSpPr txBox="1"/>
          <p:nvPr/>
        </p:nvSpPr>
        <p:spPr>
          <a:xfrm>
            <a:off x="9959232" y="6172511"/>
            <a:ext cx="199990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18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Arial"/>
                <a:sym typeface="Arial"/>
              </a:rPr>
              <a:t>NYC.gov/disability</a:t>
            </a:r>
            <a:endParaRPr kumimoji="0" sz="1800" b="0" i="0" u="none" strike="noStrike" kern="1200" cap="none" spc="0" normalizeH="0" baseline="0" noProof="0" dirty="0">
              <a:ln>
                <a:noFill/>
              </a:ln>
              <a:solidFill>
                <a:prstClr val="white"/>
              </a:solidFill>
              <a:effectLst/>
              <a:uLnTx/>
              <a:uFillTx/>
              <a:latin typeface="Arial"/>
              <a:cs typeface="Arial"/>
              <a:sym typeface="Arial"/>
            </a:endParaRPr>
          </a:p>
        </p:txBody>
      </p:sp>
      <p:pic>
        <p:nvPicPr>
          <p:cNvPr id="23" name="Picture 22" descr="Twitter logo ">
            <a:extLst>
              <a:ext uri="{FF2B5EF4-FFF2-40B4-BE49-F238E27FC236}">
                <a16:creationId xmlns:a16="http://schemas.microsoft.com/office/drawing/2014/main" id="{11D5D29B-D820-2240-9637-76637212FF65}"/>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967" y="6215081"/>
            <a:ext cx="447115" cy="363502"/>
          </a:xfrm>
          <a:prstGeom prst="rect">
            <a:avLst/>
          </a:prstGeom>
        </p:spPr>
      </p:pic>
      <p:sp>
        <p:nvSpPr>
          <p:cNvPr id="12" name="Shape 52">
            <a:extLst>
              <a:ext uri="{FF2B5EF4-FFF2-40B4-BE49-F238E27FC236}">
                <a16:creationId xmlns:a16="http://schemas.microsoft.com/office/drawing/2014/main" id="{F97131C8-06AA-2C4D-BE60-9CDD34F2766D}"/>
              </a:ext>
              <a:ext uri="{C183D7F6-B498-43B3-948B-1728B52AA6E4}">
                <adec:decorative xmlns:adec="http://schemas.microsoft.com/office/drawing/2017/decorative" val="0"/>
              </a:ext>
            </a:extLst>
          </p:cNvPr>
          <p:cNvSpPr/>
          <p:nvPr/>
        </p:nvSpPr>
        <p:spPr>
          <a:xfrm>
            <a:off x="669289" y="6172511"/>
            <a:ext cx="206438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Avenir Book"/>
                <a:cs typeface="Arial"/>
              </a:rPr>
              <a:t>@NYCDisabilities</a:t>
            </a:r>
          </a:p>
        </p:txBody>
      </p:sp>
      <p:grpSp>
        <p:nvGrpSpPr>
          <p:cNvPr id="24" name="Group 23" descr="Collection of accessibility icons">
            <a:extLst>
              <a:ext uri="{C183D7F6-B498-43B3-948B-1728B52AA6E4}">
                <adec:decorative xmlns:adec="http://schemas.microsoft.com/office/drawing/2017/decorative" val="0"/>
              </a:ext>
            </a:extLst>
          </p:cNvPr>
          <p:cNvGrpSpPr/>
          <p:nvPr/>
        </p:nvGrpSpPr>
        <p:grpSpPr>
          <a:xfrm>
            <a:off x="8682338" y="164804"/>
            <a:ext cx="3200401" cy="662009"/>
            <a:chOff x="8682330" y="164800"/>
            <a:chExt cx="3200401" cy="662009"/>
          </a:xfrm>
        </p:grpSpPr>
        <p:pic>
          <p:nvPicPr>
            <p:cNvPr id="25" name="image1.png">
              <a:extLst>
                <a:ext uri="{FF2B5EF4-FFF2-40B4-BE49-F238E27FC236}">
                  <a16:creationId xmlns:a16="http://schemas.microsoft.com/office/drawing/2014/main" id="{85FC182E-35CD-D746-8CEE-EDCB114BE294}"/>
                </a:ext>
              </a:extLst>
            </p:cNvPr>
            <p:cNvPicPr/>
            <p:nvPr/>
          </p:nvPicPr>
          <p:blipFill>
            <a:blip r:embed="rId5"/>
            <a:stretch>
              <a:fillRect/>
            </a:stretch>
          </p:blipFill>
          <p:spPr>
            <a:xfrm>
              <a:off x="9328318" y="168462"/>
              <a:ext cx="647458" cy="647463"/>
            </a:xfrm>
            <a:prstGeom prst="rect">
              <a:avLst/>
            </a:prstGeom>
            <a:ln w="12700" cap="flat">
              <a:noFill/>
              <a:miter lim="400000"/>
            </a:ln>
            <a:effectLst/>
          </p:spPr>
        </p:pic>
        <p:pic>
          <p:nvPicPr>
            <p:cNvPr id="26" name="image2.png">
              <a:extLst>
                <a:ext uri="{FF2B5EF4-FFF2-40B4-BE49-F238E27FC236}">
                  <a16:creationId xmlns:a16="http://schemas.microsoft.com/office/drawing/2014/main" id="{8A1660F7-DF17-9340-BD5A-386C660BFDD5}"/>
                </a:ext>
              </a:extLst>
            </p:cNvPr>
            <p:cNvPicPr/>
            <p:nvPr/>
          </p:nvPicPr>
          <p:blipFill>
            <a:blip r:embed="rId6"/>
            <a:stretch>
              <a:fillRect/>
            </a:stretch>
          </p:blipFill>
          <p:spPr>
            <a:xfrm>
              <a:off x="10601646" y="167576"/>
              <a:ext cx="649229" cy="649235"/>
            </a:xfrm>
            <a:prstGeom prst="rect">
              <a:avLst/>
            </a:prstGeom>
            <a:ln w="12700" cap="flat">
              <a:noFill/>
              <a:miter lim="400000"/>
            </a:ln>
            <a:effectLst/>
          </p:spPr>
        </p:pic>
        <p:pic>
          <p:nvPicPr>
            <p:cNvPr id="27" name="image3.png">
              <a:extLst>
                <a:ext uri="{FF2B5EF4-FFF2-40B4-BE49-F238E27FC236}">
                  <a16:creationId xmlns:a16="http://schemas.microsoft.com/office/drawing/2014/main" id="{1F221A75-13E2-0D4D-A7A2-915DF1DCE003}"/>
                </a:ext>
              </a:extLst>
            </p:cNvPr>
            <p:cNvPicPr/>
            <p:nvPr/>
          </p:nvPicPr>
          <p:blipFill>
            <a:blip r:embed="rId7"/>
            <a:stretch>
              <a:fillRect/>
            </a:stretch>
          </p:blipFill>
          <p:spPr>
            <a:xfrm>
              <a:off x="8685051" y="168462"/>
              <a:ext cx="647457" cy="647463"/>
            </a:xfrm>
            <a:prstGeom prst="rect">
              <a:avLst/>
            </a:prstGeom>
            <a:ln w="12700" cap="flat">
              <a:noFill/>
              <a:miter lim="400000"/>
            </a:ln>
            <a:effectLst/>
          </p:spPr>
        </p:pic>
        <p:pic>
          <p:nvPicPr>
            <p:cNvPr id="28" name="image4.png">
              <a:extLst>
                <a:ext uri="{FF2B5EF4-FFF2-40B4-BE49-F238E27FC236}">
                  <a16:creationId xmlns:a16="http://schemas.microsoft.com/office/drawing/2014/main" id="{1E5252FE-6F1E-0042-AB2D-4AC09D94497D}"/>
                </a:ext>
              </a:extLst>
            </p:cNvPr>
            <p:cNvPicPr/>
            <p:nvPr/>
          </p:nvPicPr>
          <p:blipFill>
            <a:blip r:embed="rId8"/>
            <a:stretch>
              <a:fillRect/>
            </a:stretch>
          </p:blipFill>
          <p:spPr>
            <a:xfrm>
              <a:off x="11232552" y="171188"/>
              <a:ext cx="649229" cy="649235"/>
            </a:xfrm>
            <a:prstGeom prst="rect">
              <a:avLst/>
            </a:prstGeom>
            <a:ln w="12700" cap="flat">
              <a:noFill/>
              <a:miter lim="400000"/>
            </a:ln>
            <a:effectLst/>
          </p:spPr>
        </p:pic>
        <p:pic>
          <p:nvPicPr>
            <p:cNvPr id="29" name="image5.png">
              <a:extLst>
                <a:ext uri="{FF2B5EF4-FFF2-40B4-BE49-F238E27FC236}">
                  <a16:creationId xmlns:a16="http://schemas.microsoft.com/office/drawing/2014/main" id="{8F2BC955-9574-5842-ABF3-7E2FA8D61A3A}"/>
                </a:ext>
              </a:extLst>
            </p:cNvPr>
            <p:cNvPicPr/>
            <p:nvPr/>
          </p:nvPicPr>
          <p:blipFill>
            <a:blip r:embed="rId9"/>
            <a:stretch>
              <a:fillRect/>
            </a:stretch>
          </p:blipFill>
          <p:spPr>
            <a:xfrm>
              <a:off x="9959224" y="168462"/>
              <a:ext cx="647458" cy="647463"/>
            </a:xfrm>
            <a:prstGeom prst="rect">
              <a:avLst/>
            </a:prstGeom>
            <a:ln w="12700" cap="flat">
              <a:noFill/>
              <a:miter lim="400000"/>
            </a:ln>
            <a:effectLst/>
          </p:spPr>
        </p:pic>
        <p:sp>
          <p:nvSpPr>
            <p:cNvPr id="30" name="Shape 75">
              <a:extLst>
                <a:ext uri="{FF2B5EF4-FFF2-40B4-BE49-F238E27FC236}">
                  <a16:creationId xmlns:a16="http://schemas.microsoft.com/office/drawing/2014/main" id="{8A7FD337-5E80-CC42-B23F-99E3946BCAB3}"/>
                </a:ext>
              </a:extLst>
            </p:cNvPr>
            <p:cNvSpPr/>
            <p:nvPr/>
          </p:nvSpPr>
          <p:spPr>
            <a:xfrm>
              <a:off x="8682330" y="164800"/>
              <a:ext cx="3200401" cy="662009"/>
            </a:xfrm>
            <a:prstGeom prst="rect">
              <a:avLst/>
            </a:prstGeom>
            <a:noFill/>
            <a:ln w="508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prstClr val="black"/>
                </a:solidFill>
                <a:effectLst/>
                <a:uLnTx/>
                <a:uFillTx/>
                <a:latin typeface="Calibri"/>
                <a:ea typeface="+mn-ea"/>
                <a:cs typeface="+mn-cs"/>
                <a:sym typeface="Helvetica"/>
              </a:endParaRPr>
            </a:p>
          </p:txBody>
        </p:sp>
      </p:grpSp>
    </p:spTree>
    <p:extLst>
      <p:ext uri="{BB962C8B-B14F-4D97-AF65-F5344CB8AC3E}">
        <p14:creationId xmlns:p14="http://schemas.microsoft.com/office/powerpoint/2010/main" val="153293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66" descr="*">
            <a:extLst>
              <a:ext uri="{FF2B5EF4-FFF2-40B4-BE49-F238E27FC236}">
                <a16:creationId xmlns:a16="http://schemas.microsoft.com/office/drawing/2014/main" id="{15328D19-AD82-3F44-BAE6-BAEDCE1D8CA6}"/>
              </a:ext>
            </a:extLst>
          </p:cNvPr>
          <p:cNvSpPr/>
          <p:nvPr/>
        </p:nvSpPr>
        <p:spPr>
          <a:xfrm>
            <a:off x="-321972" y="-177416"/>
            <a:ext cx="12846470" cy="7219908"/>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srgbClr val="FFFFFF"/>
              </a:solidFill>
              <a:effectLst/>
              <a:uLnTx/>
              <a:uFillTx/>
              <a:latin typeface="Calibri"/>
              <a:ea typeface="+mn-ea"/>
              <a:cs typeface="+mn-cs"/>
              <a:sym typeface="Helvetica"/>
            </a:endParaRPr>
          </a:p>
        </p:txBody>
      </p:sp>
      <p:sp>
        <p:nvSpPr>
          <p:cNvPr id="2" name="Title 1"/>
          <p:cNvSpPr>
            <a:spLocks noGrp="1"/>
          </p:cNvSpPr>
          <p:nvPr>
            <p:ph type="title"/>
          </p:nvPr>
        </p:nvSpPr>
        <p:spPr>
          <a:xfrm>
            <a:off x="-328246" y="1100277"/>
            <a:ext cx="12520246" cy="875811"/>
          </a:xfrm>
          <a:solidFill>
            <a:srgbClr val="000000">
              <a:alpha val="54902"/>
            </a:srgbClr>
          </a:solidFill>
        </p:spPr>
        <p:txBody>
          <a:bodyPr>
            <a:normAutofit/>
          </a:bodyPr>
          <a:lstStyle/>
          <a:p>
            <a:pPr algn="ctr">
              <a:lnSpc>
                <a:spcPct val="100000"/>
              </a:lnSpc>
              <a:spcBef>
                <a:spcPts val="0"/>
              </a:spcBef>
              <a:defRPr/>
            </a:pPr>
            <a:r>
              <a:rPr lang="en-US" b="1" dirty="0">
                <a:solidFill>
                  <a:srgbClr val="FFFFFF"/>
                </a:solidFill>
                <a:latin typeface="Arial"/>
                <a:ea typeface="+mn-ea"/>
                <a:cs typeface="Arial"/>
              </a:rPr>
              <a:t>Slide Decks: Use Accessible Slide Layouts</a:t>
            </a:r>
          </a:p>
        </p:txBody>
      </p:sp>
      <p:sp>
        <p:nvSpPr>
          <p:cNvPr id="17" name="Content Placeholder 2">
            <a:extLst>
              <a:ext uri="{FF2B5EF4-FFF2-40B4-BE49-F238E27FC236}">
                <a16:creationId xmlns:a16="http://schemas.microsoft.com/office/drawing/2014/main" id="{7447C7F0-4048-CE4F-830B-FB302516A418}"/>
              </a:ext>
            </a:extLst>
          </p:cNvPr>
          <p:cNvSpPr>
            <a:spLocks noGrp="1"/>
          </p:cNvSpPr>
          <p:nvPr>
            <p:ph idx="1"/>
          </p:nvPr>
        </p:nvSpPr>
        <p:spPr>
          <a:xfrm>
            <a:off x="854838" y="2249552"/>
            <a:ext cx="10482323" cy="4017374"/>
          </a:xfrm>
        </p:spPr>
        <p:txBody>
          <a:bodyPr>
            <a:normAutofit/>
          </a:bodyPr>
          <a:lstStyle/>
          <a:p>
            <a:pPr>
              <a:lnSpc>
                <a:spcPct val="150000"/>
              </a:lnSpc>
              <a:spcBef>
                <a:spcPct val="0"/>
              </a:spcBef>
              <a:buClr>
                <a:schemeClr val="bg1"/>
              </a:buClr>
            </a:pPr>
            <a:r>
              <a:rPr lang="en-US" sz="2600" dirty="0">
                <a:solidFill>
                  <a:schemeClr val="bg1"/>
                </a:solidFill>
              </a:rPr>
              <a:t>Not all slide layouts are accessible</a:t>
            </a:r>
          </a:p>
          <a:p>
            <a:pPr>
              <a:lnSpc>
                <a:spcPct val="150000"/>
              </a:lnSpc>
              <a:spcBef>
                <a:spcPct val="0"/>
              </a:spcBef>
              <a:buClr>
                <a:schemeClr val="bg1"/>
              </a:buClr>
            </a:pPr>
            <a:r>
              <a:rPr lang="en-US" sz="2600" dirty="0">
                <a:solidFill>
                  <a:schemeClr val="bg1"/>
                </a:solidFill>
              </a:rPr>
              <a:t>If your entire slide is an image with text in it, it is less likely to be accessible</a:t>
            </a:r>
          </a:p>
          <a:p>
            <a:pPr>
              <a:lnSpc>
                <a:spcPct val="150000"/>
              </a:lnSpc>
              <a:spcBef>
                <a:spcPct val="0"/>
              </a:spcBef>
              <a:buClr>
                <a:schemeClr val="bg1"/>
              </a:buClr>
            </a:pPr>
            <a:r>
              <a:rPr lang="en-US" sz="2600" dirty="0">
                <a:solidFill>
                  <a:schemeClr val="bg1"/>
                </a:solidFill>
              </a:rPr>
              <a:t>Use proper title and body fields</a:t>
            </a:r>
          </a:p>
          <a:p>
            <a:pPr>
              <a:lnSpc>
                <a:spcPct val="150000"/>
              </a:lnSpc>
              <a:spcBef>
                <a:spcPct val="0"/>
              </a:spcBef>
              <a:buClr>
                <a:schemeClr val="bg1"/>
              </a:buClr>
            </a:pPr>
            <a:r>
              <a:rPr lang="en-US" sz="2600" dirty="0">
                <a:solidFill>
                  <a:schemeClr val="bg1"/>
                </a:solidFill>
                <a:hlinkClick r:id="rId3"/>
              </a:rPr>
              <a:t>Accessible PowerPoint Template Sampler</a:t>
            </a:r>
            <a:endParaRPr lang="en-US" sz="2600" dirty="0">
              <a:solidFill>
                <a:schemeClr val="bg1"/>
              </a:solidFill>
            </a:endParaRPr>
          </a:p>
        </p:txBody>
      </p:sp>
      <p:pic>
        <p:nvPicPr>
          <p:cNvPr id="31" name="image6.png" descr="N Y C Mayor's Office for People with Disabilities logo">
            <a:extLst>
              <a:ext uri="{FF2B5EF4-FFF2-40B4-BE49-F238E27FC236}">
                <a16:creationId xmlns:a16="http://schemas.microsoft.com/office/drawing/2014/main" id="{81C6E875-8430-9547-9978-6E1DEF963D6B}"/>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357860" y="368681"/>
            <a:ext cx="2286000" cy="396513"/>
          </a:xfrm>
          <a:prstGeom prst="rect">
            <a:avLst/>
          </a:prstGeom>
          <a:ln w="12700" cap="flat">
            <a:noFill/>
            <a:miter lim="400000"/>
          </a:ln>
          <a:effectLst/>
        </p:spPr>
      </p:pic>
      <p:sp>
        <p:nvSpPr>
          <p:cNvPr id="22" name="Shape 50">
            <a:extLst>
              <a:ext uri="{FF2B5EF4-FFF2-40B4-BE49-F238E27FC236}">
                <a16:creationId xmlns:a16="http://schemas.microsoft.com/office/drawing/2014/main" id="{1FD609ED-F19E-EC4B-A6A4-8566BCE45E59}"/>
              </a:ext>
              <a:ext uri="{C183D7F6-B498-43B3-948B-1728B52AA6E4}">
                <adec:decorative xmlns:adec="http://schemas.microsoft.com/office/drawing/2017/decorative" val="0"/>
              </a:ext>
            </a:extLst>
          </p:cNvPr>
          <p:cNvSpPr txBox="1"/>
          <p:nvPr/>
        </p:nvSpPr>
        <p:spPr>
          <a:xfrm>
            <a:off x="9959232" y="6172511"/>
            <a:ext cx="1999908" cy="37959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sz="18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Arial"/>
                <a:sym typeface="Arial"/>
              </a:rPr>
              <a:t>NYC.gov/disability</a:t>
            </a:r>
            <a:endParaRPr kumimoji="0" sz="1800" b="0" i="0" u="none" strike="noStrike" kern="1200" cap="none" spc="0" normalizeH="0" baseline="0" noProof="0" dirty="0">
              <a:ln>
                <a:noFill/>
              </a:ln>
              <a:solidFill>
                <a:prstClr val="white"/>
              </a:solidFill>
              <a:effectLst/>
              <a:uLnTx/>
              <a:uFillTx/>
              <a:latin typeface="Arial"/>
              <a:cs typeface="Arial"/>
              <a:sym typeface="Arial"/>
            </a:endParaRPr>
          </a:p>
        </p:txBody>
      </p:sp>
      <p:pic>
        <p:nvPicPr>
          <p:cNvPr id="23" name="Picture 22" descr="Twitter logo ">
            <a:extLst>
              <a:ext uri="{FF2B5EF4-FFF2-40B4-BE49-F238E27FC236}">
                <a16:creationId xmlns:a16="http://schemas.microsoft.com/office/drawing/2014/main" id="{11D5D29B-D820-2240-9637-76637212FF65}"/>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967" y="6215081"/>
            <a:ext cx="447115" cy="363502"/>
          </a:xfrm>
          <a:prstGeom prst="rect">
            <a:avLst/>
          </a:prstGeom>
        </p:spPr>
      </p:pic>
      <p:sp>
        <p:nvSpPr>
          <p:cNvPr id="12" name="Shape 52">
            <a:extLst>
              <a:ext uri="{FF2B5EF4-FFF2-40B4-BE49-F238E27FC236}">
                <a16:creationId xmlns:a16="http://schemas.microsoft.com/office/drawing/2014/main" id="{F97131C8-06AA-2C4D-BE60-9CDD34F2766D}"/>
              </a:ext>
              <a:ext uri="{C183D7F6-B498-43B3-948B-1728B52AA6E4}">
                <adec:decorative xmlns:adec="http://schemas.microsoft.com/office/drawing/2017/decorative" val="0"/>
              </a:ext>
            </a:extLst>
          </p:cNvPr>
          <p:cNvSpPr/>
          <p:nvPr/>
        </p:nvSpPr>
        <p:spPr>
          <a:xfrm>
            <a:off x="669289" y="6172511"/>
            <a:ext cx="2064388" cy="37959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Avenir Book"/>
                <a:cs typeface="Arial"/>
              </a:rPr>
              <a:t>@NYCDisabilities</a:t>
            </a:r>
          </a:p>
        </p:txBody>
      </p:sp>
      <p:grpSp>
        <p:nvGrpSpPr>
          <p:cNvPr id="24" name="Group 23" descr="Collection of accessibility icons">
            <a:extLst>
              <a:ext uri="{C183D7F6-B498-43B3-948B-1728B52AA6E4}">
                <adec:decorative xmlns:adec="http://schemas.microsoft.com/office/drawing/2017/decorative" val="0"/>
              </a:ext>
            </a:extLst>
          </p:cNvPr>
          <p:cNvGrpSpPr/>
          <p:nvPr/>
        </p:nvGrpSpPr>
        <p:grpSpPr>
          <a:xfrm>
            <a:off x="8682338" y="164804"/>
            <a:ext cx="3200401" cy="662009"/>
            <a:chOff x="8682330" y="164800"/>
            <a:chExt cx="3200401" cy="662009"/>
          </a:xfrm>
        </p:grpSpPr>
        <p:pic>
          <p:nvPicPr>
            <p:cNvPr id="25" name="image1.png">
              <a:extLst>
                <a:ext uri="{FF2B5EF4-FFF2-40B4-BE49-F238E27FC236}">
                  <a16:creationId xmlns:a16="http://schemas.microsoft.com/office/drawing/2014/main" id="{85FC182E-35CD-D746-8CEE-EDCB114BE294}"/>
                </a:ext>
              </a:extLst>
            </p:cNvPr>
            <p:cNvPicPr/>
            <p:nvPr/>
          </p:nvPicPr>
          <p:blipFill>
            <a:blip r:embed="rId6"/>
            <a:stretch>
              <a:fillRect/>
            </a:stretch>
          </p:blipFill>
          <p:spPr>
            <a:xfrm>
              <a:off x="9328318" y="168462"/>
              <a:ext cx="647458" cy="647463"/>
            </a:xfrm>
            <a:prstGeom prst="rect">
              <a:avLst/>
            </a:prstGeom>
            <a:ln w="12700" cap="flat">
              <a:noFill/>
              <a:miter lim="400000"/>
            </a:ln>
            <a:effectLst/>
          </p:spPr>
        </p:pic>
        <p:pic>
          <p:nvPicPr>
            <p:cNvPr id="26" name="image2.png">
              <a:extLst>
                <a:ext uri="{FF2B5EF4-FFF2-40B4-BE49-F238E27FC236}">
                  <a16:creationId xmlns:a16="http://schemas.microsoft.com/office/drawing/2014/main" id="{8A1660F7-DF17-9340-BD5A-386C660BFDD5}"/>
                </a:ext>
              </a:extLst>
            </p:cNvPr>
            <p:cNvPicPr/>
            <p:nvPr/>
          </p:nvPicPr>
          <p:blipFill>
            <a:blip r:embed="rId7"/>
            <a:stretch>
              <a:fillRect/>
            </a:stretch>
          </p:blipFill>
          <p:spPr>
            <a:xfrm>
              <a:off x="10601646" y="167576"/>
              <a:ext cx="649229" cy="649235"/>
            </a:xfrm>
            <a:prstGeom prst="rect">
              <a:avLst/>
            </a:prstGeom>
            <a:ln w="12700" cap="flat">
              <a:noFill/>
              <a:miter lim="400000"/>
            </a:ln>
            <a:effectLst/>
          </p:spPr>
        </p:pic>
        <p:pic>
          <p:nvPicPr>
            <p:cNvPr id="27" name="image3.png">
              <a:extLst>
                <a:ext uri="{FF2B5EF4-FFF2-40B4-BE49-F238E27FC236}">
                  <a16:creationId xmlns:a16="http://schemas.microsoft.com/office/drawing/2014/main" id="{1F221A75-13E2-0D4D-A7A2-915DF1DCE003}"/>
                </a:ext>
              </a:extLst>
            </p:cNvPr>
            <p:cNvPicPr/>
            <p:nvPr/>
          </p:nvPicPr>
          <p:blipFill>
            <a:blip r:embed="rId8"/>
            <a:stretch>
              <a:fillRect/>
            </a:stretch>
          </p:blipFill>
          <p:spPr>
            <a:xfrm>
              <a:off x="8685051" y="168462"/>
              <a:ext cx="647457" cy="647463"/>
            </a:xfrm>
            <a:prstGeom prst="rect">
              <a:avLst/>
            </a:prstGeom>
            <a:ln w="12700" cap="flat">
              <a:noFill/>
              <a:miter lim="400000"/>
            </a:ln>
            <a:effectLst/>
          </p:spPr>
        </p:pic>
        <p:pic>
          <p:nvPicPr>
            <p:cNvPr id="28" name="image4.png">
              <a:extLst>
                <a:ext uri="{FF2B5EF4-FFF2-40B4-BE49-F238E27FC236}">
                  <a16:creationId xmlns:a16="http://schemas.microsoft.com/office/drawing/2014/main" id="{1E5252FE-6F1E-0042-AB2D-4AC09D94497D}"/>
                </a:ext>
              </a:extLst>
            </p:cNvPr>
            <p:cNvPicPr/>
            <p:nvPr/>
          </p:nvPicPr>
          <p:blipFill>
            <a:blip r:embed="rId9"/>
            <a:stretch>
              <a:fillRect/>
            </a:stretch>
          </p:blipFill>
          <p:spPr>
            <a:xfrm>
              <a:off x="11232552" y="171188"/>
              <a:ext cx="649229" cy="649235"/>
            </a:xfrm>
            <a:prstGeom prst="rect">
              <a:avLst/>
            </a:prstGeom>
            <a:ln w="12700" cap="flat">
              <a:noFill/>
              <a:miter lim="400000"/>
            </a:ln>
            <a:effectLst/>
          </p:spPr>
        </p:pic>
        <p:pic>
          <p:nvPicPr>
            <p:cNvPr id="29" name="image5.png">
              <a:extLst>
                <a:ext uri="{FF2B5EF4-FFF2-40B4-BE49-F238E27FC236}">
                  <a16:creationId xmlns:a16="http://schemas.microsoft.com/office/drawing/2014/main" id="{8F2BC955-9574-5842-ABF3-7E2FA8D61A3A}"/>
                </a:ext>
              </a:extLst>
            </p:cNvPr>
            <p:cNvPicPr/>
            <p:nvPr/>
          </p:nvPicPr>
          <p:blipFill>
            <a:blip r:embed="rId10"/>
            <a:stretch>
              <a:fillRect/>
            </a:stretch>
          </p:blipFill>
          <p:spPr>
            <a:xfrm>
              <a:off x="9959224" y="168462"/>
              <a:ext cx="647458" cy="647463"/>
            </a:xfrm>
            <a:prstGeom prst="rect">
              <a:avLst/>
            </a:prstGeom>
            <a:ln w="12700" cap="flat">
              <a:noFill/>
              <a:miter lim="400000"/>
            </a:ln>
            <a:effectLst/>
          </p:spPr>
        </p:pic>
        <p:sp>
          <p:nvSpPr>
            <p:cNvPr id="30" name="Shape 75">
              <a:extLst>
                <a:ext uri="{FF2B5EF4-FFF2-40B4-BE49-F238E27FC236}">
                  <a16:creationId xmlns:a16="http://schemas.microsoft.com/office/drawing/2014/main" id="{8A7FD337-5E80-CC42-B23F-99E3946BCAB3}"/>
                </a:ext>
              </a:extLst>
            </p:cNvPr>
            <p:cNvSpPr/>
            <p:nvPr/>
          </p:nvSpPr>
          <p:spPr>
            <a:xfrm>
              <a:off x="8682330" y="164800"/>
              <a:ext cx="3200401" cy="662009"/>
            </a:xfrm>
            <a:prstGeom prst="rect">
              <a:avLst/>
            </a:prstGeom>
            <a:noFill/>
            <a:ln w="508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prstClr val="black"/>
                </a:solidFill>
                <a:effectLst/>
                <a:uLnTx/>
                <a:uFillTx/>
                <a:latin typeface="Calibri"/>
                <a:ea typeface="+mn-ea"/>
                <a:cs typeface="+mn-cs"/>
                <a:sym typeface="Helvetica"/>
              </a:endParaRPr>
            </a:p>
          </p:txBody>
        </p:sp>
      </p:grpSp>
    </p:spTree>
    <p:extLst>
      <p:ext uri="{BB962C8B-B14F-4D97-AF65-F5344CB8AC3E}">
        <p14:creationId xmlns:p14="http://schemas.microsoft.com/office/powerpoint/2010/main" val="22736802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66" descr="*">
            <a:extLst>
              <a:ext uri="{FF2B5EF4-FFF2-40B4-BE49-F238E27FC236}">
                <a16:creationId xmlns:a16="http://schemas.microsoft.com/office/drawing/2014/main" id="{15328D19-AD82-3F44-BAE6-BAEDCE1D8CA6}"/>
              </a:ext>
            </a:extLst>
          </p:cNvPr>
          <p:cNvSpPr/>
          <p:nvPr/>
        </p:nvSpPr>
        <p:spPr>
          <a:xfrm>
            <a:off x="-321972" y="-177416"/>
            <a:ext cx="12846470" cy="7219908"/>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srgbClr val="FFFFFF"/>
              </a:solidFill>
              <a:effectLst/>
              <a:uLnTx/>
              <a:uFillTx/>
              <a:latin typeface="Calibri"/>
              <a:ea typeface="+mn-ea"/>
              <a:cs typeface="+mn-cs"/>
              <a:sym typeface="Helvetica"/>
            </a:endParaRPr>
          </a:p>
        </p:txBody>
      </p:sp>
      <p:sp>
        <p:nvSpPr>
          <p:cNvPr id="2" name="Title 1"/>
          <p:cNvSpPr>
            <a:spLocks noGrp="1"/>
          </p:cNvSpPr>
          <p:nvPr>
            <p:ph type="title"/>
          </p:nvPr>
        </p:nvSpPr>
        <p:spPr>
          <a:xfrm>
            <a:off x="-328246" y="1100277"/>
            <a:ext cx="12520246" cy="875811"/>
          </a:xfrm>
          <a:solidFill>
            <a:srgbClr val="000000">
              <a:alpha val="54902"/>
            </a:srgbClr>
          </a:solidFill>
        </p:spPr>
        <p:txBody>
          <a:bodyPr>
            <a:normAutofit/>
          </a:bodyPr>
          <a:lstStyle/>
          <a:p>
            <a:pPr algn="ctr">
              <a:lnSpc>
                <a:spcPct val="100000"/>
              </a:lnSpc>
              <a:spcBef>
                <a:spcPts val="0"/>
              </a:spcBef>
              <a:defRPr/>
            </a:pPr>
            <a:r>
              <a:rPr lang="en-US" b="1" dirty="0">
                <a:solidFill>
                  <a:srgbClr val="FFFFFF"/>
                </a:solidFill>
                <a:latin typeface="Arial"/>
                <a:ea typeface="+mn-ea"/>
                <a:cs typeface="Arial"/>
              </a:rPr>
              <a:t>Slide Decks: Font Accessibility</a:t>
            </a:r>
          </a:p>
        </p:txBody>
      </p:sp>
      <p:pic>
        <p:nvPicPr>
          <p:cNvPr id="16" name="Picture 15" descr="The letter F is written twice. Once using a Serif Font which has decorative elements that make it more difficult to read. The second version is in Sanserif font with no decorative elements which makes it easier to read.">
            <a:extLst>
              <a:ext uri="{FF2B5EF4-FFF2-40B4-BE49-F238E27FC236}">
                <a16:creationId xmlns:a16="http://schemas.microsoft.com/office/drawing/2014/main" id="{BE4699B4-EEFE-0147-9DEE-840F318400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747" y="2723815"/>
            <a:ext cx="5060042" cy="2799890"/>
          </a:xfrm>
          <a:prstGeom prst="rect">
            <a:avLst/>
          </a:prstGeom>
        </p:spPr>
      </p:pic>
      <p:sp>
        <p:nvSpPr>
          <p:cNvPr id="17" name="Content Placeholder 2">
            <a:extLst>
              <a:ext uri="{FF2B5EF4-FFF2-40B4-BE49-F238E27FC236}">
                <a16:creationId xmlns:a16="http://schemas.microsoft.com/office/drawing/2014/main" id="{7447C7F0-4048-CE4F-830B-FB302516A418}"/>
              </a:ext>
            </a:extLst>
          </p:cNvPr>
          <p:cNvSpPr>
            <a:spLocks noGrp="1"/>
          </p:cNvSpPr>
          <p:nvPr>
            <p:ph idx="1"/>
          </p:nvPr>
        </p:nvSpPr>
        <p:spPr>
          <a:xfrm>
            <a:off x="-1" y="2092747"/>
            <a:ext cx="12192001" cy="3843595"/>
          </a:xfrm>
        </p:spPr>
        <p:txBody>
          <a:bodyPr>
            <a:normAutofit fontScale="55000" lnSpcReduction="20000"/>
          </a:bodyPr>
          <a:lstStyle/>
          <a:p>
            <a:pPr>
              <a:lnSpc>
                <a:spcPct val="150000"/>
              </a:lnSpc>
              <a:spcBef>
                <a:spcPct val="0"/>
              </a:spcBef>
              <a:buClr>
                <a:schemeClr val="bg1"/>
              </a:buClr>
            </a:pPr>
            <a:r>
              <a:rPr lang="en-US" sz="5000" dirty="0">
                <a:solidFill>
                  <a:schemeClr val="bg1"/>
                </a:solidFill>
              </a:rPr>
              <a:t>Minimum Font Size: </a:t>
            </a:r>
            <a:r>
              <a:rPr lang="en-US" sz="6500" b="1" dirty="0">
                <a:solidFill>
                  <a:schemeClr val="bg1"/>
                </a:solidFill>
              </a:rPr>
              <a:t>24</a:t>
            </a:r>
            <a:r>
              <a:rPr lang="en-US" sz="5000" dirty="0">
                <a:solidFill>
                  <a:schemeClr val="bg1"/>
                </a:solidFill>
              </a:rPr>
              <a:t> Points</a:t>
            </a:r>
          </a:p>
          <a:p>
            <a:pPr>
              <a:lnSpc>
                <a:spcPct val="150000"/>
              </a:lnSpc>
              <a:spcBef>
                <a:spcPct val="0"/>
              </a:spcBef>
              <a:buClr>
                <a:schemeClr val="bg1"/>
              </a:buClr>
            </a:pPr>
            <a:r>
              <a:rPr lang="en-US" sz="5000" dirty="0">
                <a:solidFill>
                  <a:schemeClr val="bg1"/>
                </a:solidFill>
              </a:rPr>
              <a:t>Use Accessible Fonts from Sanserif Family</a:t>
            </a:r>
          </a:p>
          <a:p>
            <a:pPr lvl="1">
              <a:lnSpc>
                <a:spcPct val="150000"/>
              </a:lnSpc>
              <a:spcBef>
                <a:spcPct val="0"/>
              </a:spcBef>
              <a:buClr>
                <a:schemeClr val="bg1"/>
              </a:buClr>
            </a:pPr>
            <a:r>
              <a:rPr lang="en-US" sz="4600" dirty="0">
                <a:solidFill>
                  <a:schemeClr val="bg1"/>
                </a:solidFill>
              </a:rPr>
              <a:t>Arial</a:t>
            </a:r>
          </a:p>
          <a:p>
            <a:pPr lvl="1">
              <a:lnSpc>
                <a:spcPct val="150000"/>
              </a:lnSpc>
              <a:spcBef>
                <a:spcPct val="0"/>
              </a:spcBef>
              <a:buClr>
                <a:schemeClr val="bg1"/>
              </a:buClr>
            </a:pPr>
            <a:r>
              <a:rPr lang="en-US" sz="4600" dirty="0">
                <a:solidFill>
                  <a:schemeClr val="bg1"/>
                </a:solidFill>
              </a:rPr>
              <a:t>Verdana</a:t>
            </a:r>
          </a:p>
          <a:p>
            <a:pPr lvl="1">
              <a:lnSpc>
                <a:spcPct val="150000"/>
              </a:lnSpc>
              <a:spcBef>
                <a:spcPct val="0"/>
              </a:spcBef>
              <a:buClr>
                <a:schemeClr val="bg1"/>
              </a:buClr>
            </a:pPr>
            <a:r>
              <a:rPr lang="en-US" sz="4600" dirty="0">
                <a:solidFill>
                  <a:schemeClr val="bg1"/>
                </a:solidFill>
              </a:rPr>
              <a:t>Tahoma</a:t>
            </a:r>
          </a:p>
          <a:p>
            <a:pPr lvl="1">
              <a:lnSpc>
                <a:spcPct val="150000"/>
              </a:lnSpc>
              <a:spcBef>
                <a:spcPct val="0"/>
              </a:spcBef>
              <a:buClr>
                <a:schemeClr val="bg1"/>
              </a:buClr>
            </a:pPr>
            <a:r>
              <a:rPr lang="en-US" sz="4600" dirty="0">
                <a:solidFill>
                  <a:schemeClr val="bg1"/>
                </a:solidFill>
              </a:rPr>
              <a:t>Helvetica</a:t>
            </a:r>
          </a:p>
          <a:p>
            <a:pPr lvl="1">
              <a:lnSpc>
                <a:spcPct val="150000"/>
              </a:lnSpc>
              <a:spcBef>
                <a:spcPct val="0"/>
              </a:spcBef>
              <a:buClr>
                <a:schemeClr val="bg1"/>
              </a:buClr>
            </a:pPr>
            <a:r>
              <a:rPr lang="en-US" sz="4600" dirty="0">
                <a:solidFill>
                  <a:schemeClr val="bg1"/>
                </a:solidFill>
              </a:rPr>
              <a:t>Calibri</a:t>
            </a:r>
          </a:p>
          <a:p>
            <a:pPr>
              <a:lnSpc>
                <a:spcPct val="150000"/>
              </a:lnSpc>
              <a:spcBef>
                <a:spcPct val="0"/>
              </a:spcBef>
              <a:buClr>
                <a:schemeClr val="bg1"/>
              </a:buClr>
            </a:pPr>
            <a:endParaRPr lang="en-US" sz="5000" dirty="0">
              <a:solidFill>
                <a:schemeClr val="bg1"/>
              </a:solidFill>
            </a:endParaRPr>
          </a:p>
          <a:p>
            <a:pPr>
              <a:lnSpc>
                <a:spcPct val="150000"/>
              </a:lnSpc>
              <a:spcBef>
                <a:spcPct val="0"/>
              </a:spcBef>
              <a:buClr>
                <a:schemeClr val="bg1"/>
              </a:buClr>
            </a:pPr>
            <a:endParaRPr lang="en-US" sz="5000" dirty="0">
              <a:solidFill>
                <a:schemeClr val="bg1"/>
              </a:solidFill>
            </a:endParaRPr>
          </a:p>
        </p:txBody>
      </p:sp>
      <p:pic>
        <p:nvPicPr>
          <p:cNvPr id="31" name="image6.png" descr="N Y C Mayor's Office for People with Disabilities logo">
            <a:extLst>
              <a:ext uri="{FF2B5EF4-FFF2-40B4-BE49-F238E27FC236}">
                <a16:creationId xmlns:a16="http://schemas.microsoft.com/office/drawing/2014/main" id="{81C6E875-8430-9547-9978-6E1DEF963D6B}"/>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357860" y="368681"/>
            <a:ext cx="2286000" cy="396513"/>
          </a:xfrm>
          <a:prstGeom prst="rect">
            <a:avLst/>
          </a:prstGeom>
          <a:ln w="12700" cap="flat">
            <a:noFill/>
            <a:miter lim="400000"/>
          </a:ln>
          <a:effectLst/>
        </p:spPr>
      </p:pic>
      <p:sp>
        <p:nvSpPr>
          <p:cNvPr id="22" name="Shape 50">
            <a:extLst>
              <a:ext uri="{FF2B5EF4-FFF2-40B4-BE49-F238E27FC236}">
                <a16:creationId xmlns:a16="http://schemas.microsoft.com/office/drawing/2014/main" id="{1FD609ED-F19E-EC4B-A6A4-8566BCE45E59}"/>
              </a:ext>
              <a:ext uri="{C183D7F6-B498-43B3-948B-1728B52AA6E4}">
                <adec:decorative xmlns:adec="http://schemas.microsoft.com/office/drawing/2017/decorative" val="0"/>
              </a:ext>
            </a:extLst>
          </p:cNvPr>
          <p:cNvSpPr txBox="1"/>
          <p:nvPr/>
        </p:nvSpPr>
        <p:spPr>
          <a:xfrm>
            <a:off x="9959232" y="6172511"/>
            <a:ext cx="199990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18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Arial"/>
                <a:sym typeface="Arial"/>
              </a:rPr>
              <a:t>NYC.gov/disability</a:t>
            </a:r>
            <a:endParaRPr kumimoji="0" sz="1800" b="0" i="0" u="none" strike="noStrike" kern="1200" cap="none" spc="0" normalizeH="0" baseline="0" noProof="0" dirty="0">
              <a:ln>
                <a:noFill/>
              </a:ln>
              <a:solidFill>
                <a:prstClr val="white"/>
              </a:solidFill>
              <a:effectLst/>
              <a:uLnTx/>
              <a:uFillTx/>
              <a:latin typeface="Arial"/>
              <a:cs typeface="Arial"/>
              <a:sym typeface="Arial"/>
            </a:endParaRPr>
          </a:p>
        </p:txBody>
      </p:sp>
      <p:pic>
        <p:nvPicPr>
          <p:cNvPr id="23" name="Picture 22" descr="Twitter logo">
            <a:extLst>
              <a:ext uri="{FF2B5EF4-FFF2-40B4-BE49-F238E27FC236}">
                <a16:creationId xmlns:a16="http://schemas.microsoft.com/office/drawing/2014/main" id="{11D5D29B-D820-2240-9637-76637212FF65}"/>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967" y="6215081"/>
            <a:ext cx="447115" cy="363502"/>
          </a:xfrm>
          <a:prstGeom prst="rect">
            <a:avLst/>
          </a:prstGeom>
        </p:spPr>
      </p:pic>
      <p:sp>
        <p:nvSpPr>
          <p:cNvPr id="12" name="Shape 52">
            <a:extLst>
              <a:ext uri="{FF2B5EF4-FFF2-40B4-BE49-F238E27FC236}">
                <a16:creationId xmlns:a16="http://schemas.microsoft.com/office/drawing/2014/main" id="{F97131C8-06AA-2C4D-BE60-9CDD34F2766D}"/>
              </a:ext>
              <a:ext uri="{C183D7F6-B498-43B3-948B-1728B52AA6E4}">
                <adec:decorative xmlns:adec="http://schemas.microsoft.com/office/drawing/2017/decorative" val="0"/>
              </a:ext>
            </a:extLst>
          </p:cNvPr>
          <p:cNvSpPr/>
          <p:nvPr/>
        </p:nvSpPr>
        <p:spPr>
          <a:xfrm>
            <a:off x="669289" y="6172511"/>
            <a:ext cx="206438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Avenir Book"/>
                <a:cs typeface="Arial"/>
              </a:rPr>
              <a:t>@NYCDisabilities</a:t>
            </a:r>
          </a:p>
        </p:txBody>
      </p:sp>
      <p:grpSp>
        <p:nvGrpSpPr>
          <p:cNvPr id="24" name="Group 23" descr="Collection of accessibility icons">
            <a:extLst>
              <a:ext uri="{C183D7F6-B498-43B3-948B-1728B52AA6E4}">
                <adec:decorative xmlns:adec="http://schemas.microsoft.com/office/drawing/2017/decorative" val="0"/>
              </a:ext>
            </a:extLst>
          </p:cNvPr>
          <p:cNvGrpSpPr/>
          <p:nvPr/>
        </p:nvGrpSpPr>
        <p:grpSpPr>
          <a:xfrm>
            <a:off x="8682338" y="164804"/>
            <a:ext cx="3200401" cy="662009"/>
            <a:chOff x="8682330" y="164800"/>
            <a:chExt cx="3200401" cy="662009"/>
          </a:xfrm>
        </p:grpSpPr>
        <p:pic>
          <p:nvPicPr>
            <p:cNvPr id="25" name="image1.png">
              <a:extLst>
                <a:ext uri="{FF2B5EF4-FFF2-40B4-BE49-F238E27FC236}">
                  <a16:creationId xmlns:a16="http://schemas.microsoft.com/office/drawing/2014/main" id="{85FC182E-35CD-D746-8CEE-EDCB114BE294}"/>
                </a:ext>
              </a:extLst>
            </p:cNvPr>
            <p:cNvPicPr/>
            <p:nvPr/>
          </p:nvPicPr>
          <p:blipFill>
            <a:blip r:embed="rId6"/>
            <a:stretch>
              <a:fillRect/>
            </a:stretch>
          </p:blipFill>
          <p:spPr>
            <a:xfrm>
              <a:off x="9328318" y="168462"/>
              <a:ext cx="647458" cy="647463"/>
            </a:xfrm>
            <a:prstGeom prst="rect">
              <a:avLst/>
            </a:prstGeom>
            <a:ln w="12700" cap="flat">
              <a:noFill/>
              <a:miter lim="400000"/>
            </a:ln>
            <a:effectLst/>
          </p:spPr>
        </p:pic>
        <p:pic>
          <p:nvPicPr>
            <p:cNvPr id="26" name="image2.png">
              <a:extLst>
                <a:ext uri="{FF2B5EF4-FFF2-40B4-BE49-F238E27FC236}">
                  <a16:creationId xmlns:a16="http://schemas.microsoft.com/office/drawing/2014/main" id="{8A1660F7-DF17-9340-BD5A-386C660BFDD5}"/>
                </a:ext>
              </a:extLst>
            </p:cNvPr>
            <p:cNvPicPr/>
            <p:nvPr/>
          </p:nvPicPr>
          <p:blipFill>
            <a:blip r:embed="rId7"/>
            <a:stretch>
              <a:fillRect/>
            </a:stretch>
          </p:blipFill>
          <p:spPr>
            <a:xfrm>
              <a:off x="10601646" y="167576"/>
              <a:ext cx="649229" cy="649235"/>
            </a:xfrm>
            <a:prstGeom prst="rect">
              <a:avLst/>
            </a:prstGeom>
            <a:ln w="12700" cap="flat">
              <a:noFill/>
              <a:miter lim="400000"/>
            </a:ln>
            <a:effectLst/>
          </p:spPr>
        </p:pic>
        <p:pic>
          <p:nvPicPr>
            <p:cNvPr id="27" name="image3.png">
              <a:extLst>
                <a:ext uri="{FF2B5EF4-FFF2-40B4-BE49-F238E27FC236}">
                  <a16:creationId xmlns:a16="http://schemas.microsoft.com/office/drawing/2014/main" id="{1F221A75-13E2-0D4D-A7A2-915DF1DCE003}"/>
                </a:ext>
              </a:extLst>
            </p:cNvPr>
            <p:cNvPicPr/>
            <p:nvPr/>
          </p:nvPicPr>
          <p:blipFill>
            <a:blip r:embed="rId8"/>
            <a:stretch>
              <a:fillRect/>
            </a:stretch>
          </p:blipFill>
          <p:spPr>
            <a:xfrm>
              <a:off x="8685051" y="168462"/>
              <a:ext cx="647457" cy="647463"/>
            </a:xfrm>
            <a:prstGeom prst="rect">
              <a:avLst/>
            </a:prstGeom>
            <a:ln w="12700" cap="flat">
              <a:noFill/>
              <a:miter lim="400000"/>
            </a:ln>
            <a:effectLst/>
          </p:spPr>
        </p:pic>
        <p:pic>
          <p:nvPicPr>
            <p:cNvPr id="28" name="image4.png">
              <a:extLst>
                <a:ext uri="{FF2B5EF4-FFF2-40B4-BE49-F238E27FC236}">
                  <a16:creationId xmlns:a16="http://schemas.microsoft.com/office/drawing/2014/main" id="{1E5252FE-6F1E-0042-AB2D-4AC09D94497D}"/>
                </a:ext>
              </a:extLst>
            </p:cNvPr>
            <p:cNvPicPr/>
            <p:nvPr/>
          </p:nvPicPr>
          <p:blipFill>
            <a:blip r:embed="rId9"/>
            <a:stretch>
              <a:fillRect/>
            </a:stretch>
          </p:blipFill>
          <p:spPr>
            <a:xfrm>
              <a:off x="11232552" y="171188"/>
              <a:ext cx="649229" cy="649235"/>
            </a:xfrm>
            <a:prstGeom prst="rect">
              <a:avLst/>
            </a:prstGeom>
            <a:ln w="12700" cap="flat">
              <a:noFill/>
              <a:miter lim="400000"/>
            </a:ln>
            <a:effectLst/>
          </p:spPr>
        </p:pic>
        <p:pic>
          <p:nvPicPr>
            <p:cNvPr id="29" name="image5.png">
              <a:extLst>
                <a:ext uri="{FF2B5EF4-FFF2-40B4-BE49-F238E27FC236}">
                  <a16:creationId xmlns:a16="http://schemas.microsoft.com/office/drawing/2014/main" id="{8F2BC955-9574-5842-ABF3-7E2FA8D61A3A}"/>
                </a:ext>
              </a:extLst>
            </p:cNvPr>
            <p:cNvPicPr/>
            <p:nvPr/>
          </p:nvPicPr>
          <p:blipFill>
            <a:blip r:embed="rId10"/>
            <a:stretch>
              <a:fillRect/>
            </a:stretch>
          </p:blipFill>
          <p:spPr>
            <a:xfrm>
              <a:off x="9959224" y="168462"/>
              <a:ext cx="647458" cy="647463"/>
            </a:xfrm>
            <a:prstGeom prst="rect">
              <a:avLst/>
            </a:prstGeom>
            <a:ln w="12700" cap="flat">
              <a:noFill/>
              <a:miter lim="400000"/>
            </a:ln>
            <a:effectLst/>
          </p:spPr>
        </p:pic>
        <p:sp>
          <p:nvSpPr>
            <p:cNvPr id="30" name="Shape 75">
              <a:extLst>
                <a:ext uri="{FF2B5EF4-FFF2-40B4-BE49-F238E27FC236}">
                  <a16:creationId xmlns:a16="http://schemas.microsoft.com/office/drawing/2014/main" id="{8A7FD337-5E80-CC42-B23F-99E3946BCAB3}"/>
                </a:ext>
              </a:extLst>
            </p:cNvPr>
            <p:cNvSpPr/>
            <p:nvPr/>
          </p:nvSpPr>
          <p:spPr>
            <a:xfrm>
              <a:off x="8682330" y="164800"/>
              <a:ext cx="3200401" cy="662009"/>
            </a:xfrm>
            <a:prstGeom prst="rect">
              <a:avLst/>
            </a:prstGeom>
            <a:noFill/>
            <a:ln w="508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prstClr val="black"/>
                </a:solidFill>
                <a:effectLst/>
                <a:uLnTx/>
                <a:uFillTx/>
                <a:latin typeface="Calibri"/>
                <a:ea typeface="+mn-ea"/>
                <a:cs typeface="+mn-cs"/>
                <a:sym typeface="Helvetica"/>
              </a:endParaRPr>
            </a:p>
          </p:txBody>
        </p:sp>
      </p:grpSp>
    </p:spTree>
    <p:extLst>
      <p:ext uri="{BB962C8B-B14F-4D97-AF65-F5344CB8AC3E}">
        <p14:creationId xmlns:p14="http://schemas.microsoft.com/office/powerpoint/2010/main" val="36769787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66" descr="*">
            <a:extLst>
              <a:ext uri="{FF2B5EF4-FFF2-40B4-BE49-F238E27FC236}">
                <a16:creationId xmlns:a16="http://schemas.microsoft.com/office/drawing/2014/main" id="{15328D19-AD82-3F44-BAE6-BAEDCE1D8CA6}"/>
              </a:ext>
            </a:extLst>
          </p:cNvPr>
          <p:cNvSpPr/>
          <p:nvPr/>
        </p:nvSpPr>
        <p:spPr>
          <a:xfrm>
            <a:off x="-321972" y="-177416"/>
            <a:ext cx="12846470" cy="7219908"/>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srgbClr val="FFFFFF"/>
              </a:solidFill>
              <a:effectLst/>
              <a:uLnTx/>
              <a:uFillTx/>
              <a:latin typeface="Calibri"/>
              <a:ea typeface="+mn-ea"/>
              <a:cs typeface="+mn-cs"/>
              <a:sym typeface="Helvetica"/>
            </a:endParaRPr>
          </a:p>
        </p:txBody>
      </p:sp>
      <p:sp>
        <p:nvSpPr>
          <p:cNvPr id="2" name="Title 1"/>
          <p:cNvSpPr>
            <a:spLocks noGrp="1"/>
          </p:cNvSpPr>
          <p:nvPr>
            <p:ph type="title"/>
          </p:nvPr>
        </p:nvSpPr>
        <p:spPr>
          <a:xfrm>
            <a:off x="-328246" y="1100277"/>
            <a:ext cx="12520246" cy="875811"/>
          </a:xfrm>
          <a:solidFill>
            <a:srgbClr val="000000">
              <a:alpha val="54902"/>
            </a:srgbClr>
          </a:solidFill>
        </p:spPr>
        <p:txBody>
          <a:bodyPr>
            <a:normAutofit/>
          </a:bodyPr>
          <a:lstStyle/>
          <a:p>
            <a:pPr algn="ctr">
              <a:lnSpc>
                <a:spcPct val="100000"/>
              </a:lnSpc>
              <a:spcBef>
                <a:spcPts val="0"/>
              </a:spcBef>
              <a:defRPr/>
            </a:pPr>
            <a:r>
              <a:rPr lang="en-US" b="1" dirty="0">
                <a:solidFill>
                  <a:srgbClr val="FFFFFF"/>
                </a:solidFill>
                <a:latin typeface="Arial"/>
                <a:ea typeface="+mn-ea"/>
                <a:cs typeface="Arial"/>
              </a:rPr>
              <a:t>Slide Decks: Images Tips</a:t>
            </a:r>
          </a:p>
        </p:txBody>
      </p:sp>
      <p:sp>
        <p:nvSpPr>
          <p:cNvPr id="17" name="Content Placeholder 2">
            <a:extLst>
              <a:ext uri="{FF2B5EF4-FFF2-40B4-BE49-F238E27FC236}">
                <a16:creationId xmlns:a16="http://schemas.microsoft.com/office/drawing/2014/main" id="{7447C7F0-4048-CE4F-830B-FB302516A418}"/>
              </a:ext>
            </a:extLst>
          </p:cNvPr>
          <p:cNvSpPr>
            <a:spLocks noGrp="1"/>
          </p:cNvSpPr>
          <p:nvPr>
            <p:ph idx="1"/>
          </p:nvPr>
        </p:nvSpPr>
        <p:spPr>
          <a:xfrm>
            <a:off x="999173" y="2478970"/>
            <a:ext cx="5251377" cy="3089400"/>
          </a:xfrm>
        </p:spPr>
        <p:txBody>
          <a:bodyPr>
            <a:normAutofit/>
          </a:bodyPr>
          <a:lstStyle/>
          <a:p>
            <a:pPr>
              <a:lnSpc>
                <a:spcPct val="150000"/>
              </a:lnSpc>
              <a:spcBef>
                <a:spcPct val="0"/>
              </a:spcBef>
              <a:buClr>
                <a:schemeClr val="bg1"/>
              </a:buClr>
            </a:pPr>
            <a:r>
              <a:rPr lang="en-US" sz="2600" dirty="0">
                <a:solidFill>
                  <a:schemeClr val="bg1"/>
                </a:solidFill>
              </a:rPr>
              <a:t>Use Alt Text to describe important images and logos</a:t>
            </a:r>
          </a:p>
          <a:p>
            <a:pPr>
              <a:lnSpc>
                <a:spcPct val="150000"/>
              </a:lnSpc>
              <a:spcBef>
                <a:spcPct val="0"/>
              </a:spcBef>
              <a:buClr>
                <a:schemeClr val="bg1"/>
              </a:buClr>
            </a:pPr>
            <a:r>
              <a:rPr lang="en-US" sz="2600" dirty="0">
                <a:solidFill>
                  <a:schemeClr val="bg1"/>
                </a:solidFill>
              </a:rPr>
              <a:t>Images that have no meaning should be marked as decorative in the “Alt-text Pane”</a:t>
            </a:r>
          </a:p>
        </p:txBody>
      </p:sp>
      <p:pic>
        <p:nvPicPr>
          <p:cNvPr id="4" name="Picture 3" descr="Alt text pane. The checkbox for, Mark as descriptive, is checked. The area where the alt-text would be written has text that reads, content marked as decorative will not expose a description to screen readers. ">
            <a:extLst>
              <a:ext uri="{FF2B5EF4-FFF2-40B4-BE49-F238E27FC236}">
                <a16:creationId xmlns:a16="http://schemas.microsoft.com/office/drawing/2014/main" id="{2F16CF2F-B1DB-7441-9803-4B3176C4FB90}"/>
              </a:ext>
            </a:extLst>
          </p:cNvPr>
          <p:cNvPicPr>
            <a:picLocks noChangeAspect="1"/>
          </p:cNvPicPr>
          <p:nvPr/>
        </p:nvPicPr>
        <p:blipFill rotWithShape="1">
          <a:blip r:embed="rId3">
            <a:extLst>
              <a:ext uri="{28A0092B-C50C-407E-A947-70E740481C1C}">
                <a14:useLocalDpi xmlns:a14="http://schemas.microsoft.com/office/drawing/2010/main" val="0"/>
              </a:ext>
            </a:extLst>
          </a:blip>
          <a:srcRect b="5932"/>
          <a:stretch/>
        </p:blipFill>
        <p:spPr>
          <a:xfrm>
            <a:off x="6556011" y="2224411"/>
            <a:ext cx="3453238" cy="3768138"/>
          </a:xfrm>
          <a:prstGeom prst="rect">
            <a:avLst/>
          </a:prstGeom>
        </p:spPr>
      </p:pic>
      <p:pic>
        <p:nvPicPr>
          <p:cNvPr id="31" name="image6.png" descr="N Y C Mayor's Office for People with Disabilities logo">
            <a:extLst>
              <a:ext uri="{FF2B5EF4-FFF2-40B4-BE49-F238E27FC236}">
                <a16:creationId xmlns:a16="http://schemas.microsoft.com/office/drawing/2014/main" id="{81C6E875-8430-9547-9978-6E1DEF963D6B}"/>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357860" y="368681"/>
            <a:ext cx="2286000" cy="396513"/>
          </a:xfrm>
          <a:prstGeom prst="rect">
            <a:avLst/>
          </a:prstGeom>
          <a:ln w="12700" cap="flat">
            <a:noFill/>
            <a:miter lim="400000"/>
          </a:ln>
          <a:effectLst/>
        </p:spPr>
      </p:pic>
      <p:sp>
        <p:nvSpPr>
          <p:cNvPr id="22" name="Shape 50">
            <a:extLst>
              <a:ext uri="{FF2B5EF4-FFF2-40B4-BE49-F238E27FC236}">
                <a16:creationId xmlns:a16="http://schemas.microsoft.com/office/drawing/2014/main" id="{1FD609ED-F19E-EC4B-A6A4-8566BCE45E59}"/>
              </a:ext>
              <a:ext uri="{C183D7F6-B498-43B3-948B-1728B52AA6E4}">
                <adec:decorative xmlns:adec="http://schemas.microsoft.com/office/drawing/2017/decorative" val="0"/>
              </a:ext>
            </a:extLst>
          </p:cNvPr>
          <p:cNvSpPr txBox="1"/>
          <p:nvPr/>
        </p:nvSpPr>
        <p:spPr>
          <a:xfrm>
            <a:off x="9959232" y="6172511"/>
            <a:ext cx="1999908" cy="37959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sz="18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Arial"/>
                <a:sym typeface="Arial"/>
              </a:rPr>
              <a:t>NYC.gov/disability</a:t>
            </a:r>
            <a:endParaRPr kumimoji="0" sz="1800" b="0" i="0" u="none" strike="noStrike" kern="1200" cap="none" spc="0" normalizeH="0" baseline="0" noProof="0" dirty="0">
              <a:ln>
                <a:noFill/>
              </a:ln>
              <a:solidFill>
                <a:prstClr val="white"/>
              </a:solidFill>
              <a:effectLst/>
              <a:uLnTx/>
              <a:uFillTx/>
              <a:latin typeface="Arial"/>
              <a:cs typeface="Arial"/>
              <a:sym typeface="Arial"/>
            </a:endParaRPr>
          </a:p>
        </p:txBody>
      </p:sp>
      <p:pic>
        <p:nvPicPr>
          <p:cNvPr id="23" name="Picture 22" descr="Twitter logo">
            <a:extLst>
              <a:ext uri="{FF2B5EF4-FFF2-40B4-BE49-F238E27FC236}">
                <a16:creationId xmlns:a16="http://schemas.microsoft.com/office/drawing/2014/main" id="{11D5D29B-D820-2240-9637-76637212FF65}"/>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967" y="6215081"/>
            <a:ext cx="447115" cy="363502"/>
          </a:xfrm>
          <a:prstGeom prst="rect">
            <a:avLst/>
          </a:prstGeom>
        </p:spPr>
      </p:pic>
      <p:sp>
        <p:nvSpPr>
          <p:cNvPr id="12" name="Shape 52">
            <a:extLst>
              <a:ext uri="{FF2B5EF4-FFF2-40B4-BE49-F238E27FC236}">
                <a16:creationId xmlns:a16="http://schemas.microsoft.com/office/drawing/2014/main" id="{F97131C8-06AA-2C4D-BE60-9CDD34F2766D}"/>
              </a:ext>
              <a:ext uri="{C183D7F6-B498-43B3-948B-1728B52AA6E4}">
                <adec:decorative xmlns:adec="http://schemas.microsoft.com/office/drawing/2017/decorative" val="0"/>
              </a:ext>
            </a:extLst>
          </p:cNvPr>
          <p:cNvSpPr/>
          <p:nvPr/>
        </p:nvSpPr>
        <p:spPr>
          <a:xfrm>
            <a:off x="669289" y="6172511"/>
            <a:ext cx="2064388" cy="37959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Avenir Book"/>
                <a:cs typeface="Arial"/>
              </a:rPr>
              <a:t>@NYCDisabilities</a:t>
            </a:r>
          </a:p>
        </p:txBody>
      </p:sp>
      <p:grpSp>
        <p:nvGrpSpPr>
          <p:cNvPr id="24" name="Group 23" descr="Collection of accessibility icons">
            <a:extLst>
              <a:ext uri="{C183D7F6-B498-43B3-948B-1728B52AA6E4}">
                <adec:decorative xmlns:adec="http://schemas.microsoft.com/office/drawing/2017/decorative" val="0"/>
              </a:ext>
            </a:extLst>
          </p:cNvPr>
          <p:cNvGrpSpPr/>
          <p:nvPr/>
        </p:nvGrpSpPr>
        <p:grpSpPr>
          <a:xfrm>
            <a:off x="8682338" y="164804"/>
            <a:ext cx="3200401" cy="662009"/>
            <a:chOff x="8682330" y="164800"/>
            <a:chExt cx="3200401" cy="662009"/>
          </a:xfrm>
        </p:grpSpPr>
        <p:pic>
          <p:nvPicPr>
            <p:cNvPr id="25" name="image1.png">
              <a:extLst>
                <a:ext uri="{FF2B5EF4-FFF2-40B4-BE49-F238E27FC236}">
                  <a16:creationId xmlns:a16="http://schemas.microsoft.com/office/drawing/2014/main" id="{85FC182E-35CD-D746-8CEE-EDCB114BE294}"/>
                </a:ext>
              </a:extLst>
            </p:cNvPr>
            <p:cNvPicPr/>
            <p:nvPr/>
          </p:nvPicPr>
          <p:blipFill>
            <a:blip r:embed="rId6"/>
            <a:stretch>
              <a:fillRect/>
            </a:stretch>
          </p:blipFill>
          <p:spPr>
            <a:xfrm>
              <a:off x="9328318" y="168462"/>
              <a:ext cx="647458" cy="647463"/>
            </a:xfrm>
            <a:prstGeom prst="rect">
              <a:avLst/>
            </a:prstGeom>
            <a:ln w="12700" cap="flat">
              <a:noFill/>
              <a:miter lim="400000"/>
            </a:ln>
            <a:effectLst/>
          </p:spPr>
        </p:pic>
        <p:pic>
          <p:nvPicPr>
            <p:cNvPr id="26" name="image2.png">
              <a:extLst>
                <a:ext uri="{FF2B5EF4-FFF2-40B4-BE49-F238E27FC236}">
                  <a16:creationId xmlns:a16="http://schemas.microsoft.com/office/drawing/2014/main" id="{8A1660F7-DF17-9340-BD5A-386C660BFDD5}"/>
                </a:ext>
              </a:extLst>
            </p:cNvPr>
            <p:cNvPicPr/>
            <p:nvPr/>
          </p:nvPicPr>
          <p:blipFill>
            <a:blip r:embed="rId7"/>
            <a:stretch>
              <a:fillRect/>
            </a:stretch>
          </p:blipFill>
          <p:spPr>
            <a:xfrm>
              <a:off x="10601646" y="167576"/>
              <a:ext cx="649229" cy="649235"/>
            </a:xfrm>
            <a:prstGeom prst="rect">
              <a:avLst/>
            </a:prstGeom>
            <a:ln w="12700" cap="flat">
              <a:noFill/>
              <a:miter lim="400000"/>
            </a:ln>
            <a:effectLst/>
          </p:spPr>
        </p:pic>
        <p:pic>
          <p:nvPicPr>
            <p:cNvPr id="27" name="image3.png">
              <a:extLst>
                <a:ext uri="{FF2B5EF4-FFF2-40B4-BE49-F238E27FC236}">
                  <a16:creationId xmlns:a16="http://schemas.microsoft.com/office/drawing/2014/main" id="{1F221A75-13E2-0D4D-A7A2-915DF1DCE003}"/>
                </a:ext>
              </a:extLst>
            </p:cNvPr>
            <p:cNvPicPr/>
            <p:nvPr/>
          </p:nvPicPr>
          <p:blipFill>
            <a:blip r:embed="rId8"/>
            <a:stretch>
              <a:fillRect/>
            </a:stretch>
          </p:blipFill>
          <p:spPr>
            <a:xfrm>
              <a:off x="8685051" y="168462"/>
              <a:ext cx="647457" cy="647463"/>
            </a:xfrm>
            <a:prstGeom prst="rect">
              <a:avLst/>
            </a:prstGeom>
            <a:ln w="12700" cap="flat">
              <a:noFill/>
              <a:miter lim="400000"/>
            </a:ln>
            <a:effectLst/>
          </p:spPr>
        </p:pic>
        <p:pic>
          <p:nvPicPr>
            <p:cNvPr id="28" name="image4.png">
              <a:extLst>
                <a:ext uri="{FF2B5EF4-FFF2-40B4-BE49-F238E27FC236}">
                  <a16:creationId xmlns:a16="http://schemas.microsoft.com/office/drawing/2014/main" id="{1E5252FE-6F1E-0042-AB2D-4AC09D94497D}"/>
                </a:ext>
              </a:extLst>
            </p:cNvPr>
            <p:cNvPicPr/>
            <p:nvPr/>
          </p:nvPicPr>
          <p:blipFill>
            <a:blip r:embed="rId9"/>
            <a:stretch>
              <a:fillRect/>
            </a:stretch>
          </p:blipFill>
          <p:spPr>
            <a:xfrm>
              <a:off x="11232552" y="171188"/>
              <a:ext cx="649229" cy="649235"/>
            </a:xfrm>
            <a:prstGeom prst="rect">
              <a:avLst/>
            </a:prstGeom>
            <a:ln w="12700" cap="flat">
              <a:noFill/>
              <a:miter lim="400000"/>
            </a:ln>
            <a:effectLst/>
          </p:spPr>
        </p:pic>
        <p:pic>
          <p:nvPicPr>
            <p:cNvPr id="29" name="image5.png">
              <a:extLst>
                <a:ext uri="{FF2B5EF4-FFF2-40B4-BE49-F238E27FC236}">
                  <a16:creationId xmlns:a16="http://schemas.microsoft.com/office/drawing/2014/main" id="{8F2BC955-9574-5842-ABF3-7E2FA8D61A3A}"/>
                </a:ext>
              </a:extLst>
            </p:cNvPr>
            <p:cNvPicPr/>
            <p:nvPr/>
          </p:nvPicPr>
          <p:blipFill>
            <a:blip r:embed="rId10"/>
            <a:stretch>
              <a:fillRect/>
            </a:stretch>
          </p:blipFill>
          <p:spPr>
            <a:xfrm>
              <a:off x="9959224" y="168462"/>
              <a:ext cx="647458" cy="647463"/>
            </a:xfrm>
            <a:prstGeom prst="rect">
              <a:avLst/>
            </a:prstGeom>
            <a:ln w="12700" cap="flat">
              <a:noFill/>
              <a:miter lim="400000"/>
            </a:ln>
            <a:effectLst/>
          </p:spPr>
        </p:pic>
        <p:sp>
          <p:nvSpPr>
            <p:cNvPr id="30" name="Shape 75">
              <a:extLst>
                <a:ext uri="{FF2B5EF4-FFF2-40B4-BE49-F238E27FC236}">
                  <a16:creationId xmlns:a16="http://schemas.microsoft.com/office/drawing/2014/main" id="{8A7FD337-5E80-CC42-B23F-99E3946BCAB3}"/>
                </a:ext>
              </a:extLst>
            </p:cNvPr>
            <p:cNvSpPr/>
            <p:nvPr/>
          </p:nvSpPr>
          <p:spPr>
            <a:xfrm>
              <a:off x="8682330" y="164800"/>
              <a:ext cx="3200401" cy="662009"/>
            </a:xfrm>
            <a:prstGeom prst="rect">
              <a:avLst/>
            </a:prstGeom>
            <a:noFill/>
            <a:ln w="508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prstClr val="black"/>
                </a:solidFill>
                <a:effectLst/>
                <a:uLnTx/>
                <a:uFillTx/>
                <a:latin typeface="Calibri"/>
                <a:ea typeface="+mn-ea"/>
                <a:cs typeface="+mn-cs"/>
                <a:sym typeface="Helvetica"/>
              </a:endParaRPr>
            </a:p>
          </p:txBody>
        </p:sp>
      </p:grpSp>
    </p:spTree>
    <p:extLst>
      <p:ext uri="{BB962C8B-B14F-4D97-AF65-F5344CB8AC3E}">
        <p14:creationId xmlns:p14="http://schemas.microsoft.com/office/powerpoint/2010/main" val="26701726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66" descr="*">
            <a:extLst>
              <a:ext uri="{FF2B5EF4-FFF2-40B4-BE49-F238E27FC236}">
                <a16:creationId xmlns:a16="http://schemas.microsoft.com/office/drawing/2014/main" id="{15328D19-AD82-3F44-BAE6-BAEDCE1D8CA6}"/>
              </a:ext>
            </a:extLst>
          </p:cNvPr>
          <p:cNvSpPr/>
          <p:nvPr/>
        </p:nvSpPr>
        <p:spPr>
          <a:xfrm>
            <a:off x="-321972" y="-177416"/>
            <a:ext cx="12846470" cy="7219908"/>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srgbClr val="FFFFFF"/>
              </a:solidFill>
              <a:effectLst/>
              <a:uLnTx/>
              <a:uFillTx/>
              <a:latin typeface="Calibri"/>
              <a:ea typeface="+mn-ea"/>
              <a:cs typeface="+mn-cs"/>
              <a:sym typeface="Helvetica"/>
            </a:endParaRPr>
          </a:p>
        </p:txBody>
      </p:sp>
      <p:sp>
        <p:nvSpPr>
          <p:cNvPr id="2" name="Title 1"/>
          <p:cNvSpPr>
            <a:spLocks noGrp="1"/>
          </p:cNvSpPr>
          <p:nvPr>
            <p:ph type="title"/>
          </p:nvPr>
        </p:nvSpPr>
        <p:spPr>
          <a:xfrm>
            <a:off x="-328246" y="1100277"/>
            <a:ext cx="12520246" cy="875811"/>
          </a:xfrm>
          <a:solidFill>
            <a:srgbClr val="000000">
              <a:alpha val="54902"/>
            </a:srgbClr>
          </a:solidFill>
        </p:spPr>
        <p:txBody>
          <a:bodyPr>
            <a:normAutofit/>
          </a:bodyPr>
          <a:lstStyle/>
          <a:p>
            <a:pPr algn="ctr">
              <a:lnSpc>
                <a:spcPct val="100000"/>
              </a:lnSpc>
              <a:spcBef>
                <a:spcPts val="0"/>
              </a:spcBef>
              <a:defRPr/>
            </a:pPr>
            <a:r>
              <a:rPr lang="en-US" b="1" dirty="0">
                <a:solidFill>
                  <a:srgbClr val="FFFFFF"/>
                </a:solidFill>
                <a:latin typeface="Arial"/>
                <a:ea typeface="+mn-ea"/>
                <a:cs typeface="Arial"/>
              </a:rPr>
              <a:t>Slide Decks: Reading Order</a:t>
            </a:r>
          </a:p>
        </p:txBody>
      </p:sp>
      <p:sp>
        <p:nvSpPr>
          <p:cNvPr id="17" name="Content Placeholder 2">
            <a:extLst>
              <a:ext uri="{FF2B5EF4-FFF2-40B4-BE49-F238E27FC236}">
                <a16:creationId xmlns:a16="http://schemas.microsoft.com/office/drawing/2014/main" id="{7447C7F0-4048-CE4F-830B-FB302516A418}"/>
              </a:ext>
            </a:extLst>
          </p:cNvPr>
          <p:cNvSpPr>
            <a:spLocks noGrp="1"/>
          </p:cNvSpPr>
          <p:nvPr>
            <p:ph idx="1"/>
          </p:nvPr>
        </p:nvSpPr>
        <p:spPr>
          <a:xfrm>
            <a:off x="-1" y="2197708"/>
            <a:ext cx="12192001" cy="4017374"/>
          </a:xfrm>
        </p:spPr>
        <p:txBody>
          <a:bodyPr>
            <a:normAutofit fontScale="47500" lnSpcReduction="20000"/>
          </a:bodyPr>
          <a:lstStyle/>
          <a:p>
            <a:pPr>
              <a:lnSpc>
                <a:spcPct val="150000"/>
              </a:lnSpc>
              <a:spcBef>
                <a:spcPct val="0"/>
              </a:spcBef>
              <a:buClr>
                <a:schemeClr val="bg1"/>
              </a:buClr>
            </a:pPr>
            <a:r>
              <a:rPr lang="en-US" sz="4800" dirty="0">
                <a:solidFill>
                  <a:schemeClr val="bg1"/>
                </a:solidFill>
              </a:rPr>
              <a:t>Ensure that your slides will be read by a screen reader in a logical order by using the “Selection Pane”</a:t>
            </a:r>
          </a:p>
          <a:p>
            <a:pPr>
              <a:lnSpc>
                <a:spcPct val="150000"/>
              </a:lnSpc>
              <a:spcBef>
                <a:spcPct val="0"/>
              </a:spcBef>
              <a:buClr>
                <a:schemeClr val="bg1"/>
              </a:buClr>
            </a:pPr>
            <a:r>
              <a:rPr lang="en-US" sz="4800" dirty="0">
                <a:solidFill>
                  <a:schemeClr val="bg1"/>
                </a:solidFill>
              </a:rPr>
              <a:t>In the “Home tab,” navigate to the “Drawing group”</a:t>
            </a:r>
          </a:p>
          <a:p>
            <a:pPr>
              <a:lnSpc>
                <a:spcPct val="150000"/>
              </a:lnSpc>
              <a:spcBef>
                <a:spcPct val="0"/>
              </a:spcBef>
              <a:buClr>
                <a:schemeClr val="bg1"/>
              </a:buClr>
            </a:pPr>
            <a:r>
              <a:rPr lang="en-US" sz="4800" dirty="0">
                <a:solidFill>
                  <a:schemeClr val="bg1"/>
                </a:solidFill>
              </a:rPr>
              <a:t>Choose “Arrange” and then “Selection Pane”</a:t>
            </a:r>
          </a:p>
          <a:p>
            <a:pPr>
              <a:lnSpc>
                <a:spcPct val="150000"/>
              </a:lnSpc>
              <a:spcBef>
                <a:spcPct val="0"/>
              </a:spcBef>
              <a:buClr>
                <a:schemeClr val="bg1"/>
              </a:buClr>
            </a:pPr>
            <a:r>
              <a:rPr lang="en-US" sz="4800" dirty="0">
                <a:solidFill>
                  <a:schemeClr val="bg1"/>
                </a:solidFill>
              </a:rPr>
              <a:t>Screen readers will move through the information in reverse order</a:t>
            </a:r>
          </a:p>
          <a:p>
            <a:pPr>
              <a:lnSpc>
                <a:spcPct val="150000"/>
              </a:lnSpc>
              <a:spcBef>
                <a:spcPct val="0"/>
              </a:spcBef>
              <a:buClr>
                <a:schemeClr val="bg1"/>
              </a:buClr>
            </a:pPr>
            <a:r>
              <a:rPr lang="en-US" sz="4800" dirty="0">
                <a:solidFill>
                  <a:schemeClr val="bg1"/>
                </a:solidFill>
              </a:rPr>
              <a:t>Make sure that the title is the last item on bottom</a:t>
            </a:r>
          </a:p>
          <a:p>
            <a:pPr>
              <a:lnSpc>
                <a:spcPct val="150000"/>
              </a:lnSpc>
              <a:spcBef>
                <a:spcPct val="0"/>
              </a:spcBef>
              <a:buClr>
                <a:schemeClr val="bg1"/>
              </a:buClr>
            </a:pPr>
            <a:r>
              <a:rPr lang="en-US" sz="4800" dirty="0">
                <a:solidFill>
                  <a:schemeClr val="bg1"/>
                </a:solidFill>
              </a:rPr>
              <a:t>The body and relevant images should also be near the bottom </a:t>
            </a:r>
          </a:p>
          <a:p>
            <a:pPr>
              <a:lnSpc>
                <a:spcPct val="150000"/>
              </a:lnSpc>
              <a:spcBef>
                <a:spcPct val="0"/>
              </a:spcBef>
              <a:buClr>
                <a:schemeClr val="bg1"/>
              </a:buClr>
            </a:pPr>
            <a:r>
              <a:rPr lang="en-US" sz="4800" dirty="0">
                <a:solidFill>
                  <a:schemeClr val="bg1"/>
                </a:solidFill>
              </a:rPr>
              <a:t>Repeating content such as logos, Twitter handles and website addresses should be at the top</a:t>
            </a:r>
          </a:p>
        </p:txBody>
      </p:sp>
      <p:pic>
        <p:nvPicPr>
          <p:cNvPr id="31" name="image6.png" descr="N Y C Mayor's Office for People with Disabilities logo">
            <a:extLst>
              <a:ext uri="{FF2B5EF4-FFF2-40B4-BE49-F238E27FC236}">
                <a16:creationId xmlns:a16="http://schemas.microsoft.com/office/drawing/2014/main" id="{81C6E875-8430-9547-9978-6E1DEF963D6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57860" y="368681"/>
            <a:ext cx="2286000" cy="396513"/>
          </a:xfrm>
          <a:prstGeom prst="rect">
            <a:avLst/>
          </a:prstGeom>
          <a:ln w="12700" cap="flat">
            <a:noFill/>
            <a:miter lim="400000"/>
          </a:ln>
          <a:effectLst/>
        </p:spPr>
      </p:pic>
      <p:sp>
        <p:nvSpPr>
          <p:cNvPr id="22" name="Shape 50">
            <a:extLst>
              <a:ext uri="{FF2B5EF4-FFF2-40B4-BE49-F238E27FC236}">
                <a16:creationId xmlns:a16="http://schemas.microsoft.com/office/drawing/2014/main" id="{1FD609ED-F19E-EC4B-A6A4-8566BCE45E59}"/>
              </a:ext>
              <a:ext uri="{C183D7F6-B498-43B3-948B-1728B52AA6E4}">
                <adec:decorative xmlns:adec="http://schemas.microsoft.com/office/drawing/2017/decorative" val="0"/>
              </a:ext>
            </a:extLst>
          </p:cNvPr>
          <p:cNvSpPr txBox="1"/>
          <p:nvPr/>
        </p:nvSpPr>
        <p:spPr>
          <a:xfrm>
            <a:off x="9959232" y="6172511"/>
            <a:ext cx="199990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18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Arial"/>
                <a:sym typeface="Arial"/>
              </a:rPr>
              <a:t>NYC.gov/disability</a:t>
            </a:r>
            <a:endParaRPr kumimoji="0" sz="1800" b="0" i="0" u="none" strike="noStrike" kern="1200" cap="none" spc="0" normalizeH="0" baseline="0" noProof="0" dirty="0">
              <a:ln>
                <a:noFill/>
              </a:ln>
              <a:solidFill>
                <a:prstClr val="white"/>
              </a:solidFill>
              <a:effectLst/>
              <a:uLnTx/>
              <a:uFillTx/>
              <a:latin typeface="Arial"/>
              <a:cs typeface="Arial"/>
              <a:sym typeface="Arial"/>
            </a:endParaRPr>
          </a:p>
        </p:txBody>
      </p:sp>
      <p:pic>
        <p:nvPicPr>
          <p:cNvPr id="23" name="Picture 22" descr="Twitter logo">
            <a:extLst>
              <a:ext uri="{FF2B5EF4-FFF2-40B4-BE49-F238E27FC236}">
                <a16:creationId xmlns:a16="http://schemas.microsoft.com/office/drawing/2014/main" id="{11D5D29B-D820-2240-9637-76637212FF65}"/>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967" y="6215081"/>
            <a:ext cx="447115" cy="363502"/>
          </a:xfrm>
          <a:prstGeom prst="rect">
            <a:avLst/>
          </a:prstGeom>
        </p:spPr>
      </p:pic>
      <p:sp>
        <p:nvSpPr>
          <p:cNvPr id="12" name="Shape 52">
            <a:extLst>
              <a:ext uri="{FF2B5EF4-FFF2-40B4-BE49-F238E27FC236}">
                <a16:creationId xmlns:a16="http://schemas.microsoft.com/office/drawing/2014/main" id="{F97131C8-06AA-2C4D-BE60-9CDD34F2766D}"/>
              </a:ext>
              <a:ext uri="{C183D7F6-B498-43B3-948B-1728B52AA6E4}">
                <adec:decorative xmlns:adec="http://schemas.microsoft.com/office/drawing/2017/decorative" val="0"/>
              </a:ext>
            </a:extLst>
          </p:cNvPr>
          <p:cNvSpPr/>
          <p:nvPr/>
        </p:nvSpPr>
        <p:spPr>
          <a:xfrm>
            <a:off x="669289" y="6172511"/>
            <a:ext cx="206438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Avenir Book"/>
                <a:cs typeface="Arial"/>
              </a:rPr>
              <a:t>@NYCDisabilities</a:t>
            </a:r>
          </a:p>
        </p:txBody>
      </p:sp>
      <p:grpSp>
        <p:nvGrpSpPr>
          <p:cNvPr id="24" name="Group 23" descr="Collection of accessibility icons">
            <a:extLst>
              <a:ext uri="{C183D7F6-B498-43B3-948B-1728B52AA6E4}">
                <adec:decorative xmlns:adec="http://schemas.microsoft.com/office/drawing/2017/decorative" val="0"/>
              </a:ext>
            </a:extLst>
          </p:cNvPr>
          <p:cNvGrpSpPr/>
          <p:nvPr/>
        </p:nvGrpSpPr>
        <p:grpSpPr>
          <a:xfrm>
            <a:off x="8682338" y="164804"/>
            <a:ext cx="3200401" cy="662009"/>
            <a:chOff x="8682330" y="164800"/>
            <a:chExt cx="3200401" cy="662009"/>
          </a:xfrm>
        </p:grpSpPr>
        <p:pic>
          <p:nvPicPr>
            <p:cNvPr id="25" name="image1.png">
              <a:extLst>
                <a:ext uri="{FF2B5EF4-FFF2-40B4-BE49-F238E27FC236}">
                  <a16:creationId xmlns:a16="http://schemas.microsoft.com/office/drawing/2014/main" id="{85FC182E-35CD-D746-8CEE-EDCB114BE294}"/>
                </a:ext>
              </a:extLst>
            </p:cNvPr>
            <p:cNvPicPr/>
            <p:nvPr/>
          </p:nvPicPr>
          <p:blipFill>
            <a:blip r:embed="rId5"/>
            <a:stretch>
              <a:fillRect/>
            </a:stretch>
          </p:blipFill>
          <p:spPr>
            <a:xfrm>
              <a:off x="9328318" y="168462"/>
              <a:ext cx="647458" cy="647463"/>
            </a:xfrm>
            <a:prstGeom prst="rect">
              <a:avLst/>
            </a:prstGeom>
            <a:ln w="12700" cap="flat">
              <a:noFill/>
              <a:miter lim="400000"/>
            </a:ln>
            <a:effectLst/>
          </p:spPr>
        </p:pic>
        <p:pic>
          <p:nvPicPr>
            <p:cNvPr id="26" name="image2.png">
              <a:extLst>
                <a:ext uri="{FF2B5EF4-FFF2-40B4-BE49-F238E27FC236}">
                  <a16:creationId xmlns:a16="http://schemas.microsoft.com/office/drawing/2014/main" id="{8A1660F7-DF17-9340-BD5A-386C660BFDD5}"/>
                </a:ext>
              </a:extLst>
            </p:cNvPr>
            <p:cNvPicPr/>
            <p:nvPr/>
          </p:nvPicPr>
          <p:blipFill>
            <a:blip r:embed="rId6"/>
            <a:stretch>
              <a:fillRect/>
            </a:stretch>
          </p:blipFill>
          <p:spPr>
            <a:xfrm>
              <a:off x="10601646" y="167576"/>
              <a:ext cx="649229" cy="649235"/>
            </a:xfrm>
            <a:prstGeom prst="rect">
              <a:avLst/>
            </a:prstGeom>
            <a:ln w="12700" cap="flat">
              <a:noFill/>
              <a:miter lim="400000"/>
            </a:ln>
            <a:effectLst/>
          </p:spPr>
        </p:pic>
        <p:pic>
          <p:nvPicPr>
            <p:cNvPr id="27" name="image3.png">
              <a:extLst>
                <a:ext uri="{FF2B5EF4-FFF2-40B4-BE49-F238E27FC236}">
                  <a16:creationId xmlns:a16="http://schemas.microsoft.com/office/drawing/2014/main" id="{1F221A75-13E2-0D4D-A7A2-915DF1DCE003}"/>
                </a:ext>
              </a:extLst>
            </p:cNvPr>
            <p:cNvPicPr/>
            <p:nvPr/>
          </p:nvPicPr>
          <p:blipFill>
            <a:blip r:embed="rId7"/>
            <a:stretch>
              <a:fillRect/>
            </a:stretch>
          </p:blipFill>
          <p:spPr>
            <a:xfrm>
              <a:off x="8685051" y="168462"/>
              <a:ext cx="647457" cy="647463"/>
            </a:xfrm>
            <a:prstGeom prst="rect">
              <a:avLst/>
            </a:prstGeom>
            <a:ln w="12700" cap="flat">
              <a:noFill/>
              <a:miter lim="400000"/>
            </a:ln>
            <a:effectLst/>
          </p:spPr>
        </p:pic>
        <p:pic>
          <p:nvPicPr>
            <p:cNvPr id="28" name="image4.png">
              <a:extLst>
                <a:ext uri="{FF2B5EF4-FFF2-40B4-BE49-F238E27FC236}">
                  <a16:creationId xmlns:a16="http://schemas.microsoft.com/office/drawing/2014/main" id="{1E5252FE-6F1E-0042-AB2D-4AC09D94497D}"/>
                </a:ext>
              </a:extLst>
            </p:cNvPr>
            <p:cNvPicPr/>
            <p:nvPr/>
          </p:nvPicPr>
          <p:blipFill>
            <a:blip r:embed="rId8"/>
            <a:stretch>
              <a:fillRect/>
            </a:stretch>
          </p:blipFill>
          <p:spPr>
            <a:xfrm>
              <a:off x="11232552" y="171188"/>
              <a:ext cx="649229" cy="649235"/>
            </a:xfrm>
            <a:prstGeom prst="rect">
              <a:avLst/>
            </a:prstGeom>
            <a:ln w="12700" cap="flat">
              <a:noFill/>
              <a:miter lim="400000"/>
            </a:ln>
            <a:effectLst/>
          </p:spPr>
        </p:pic>
        <p:pic>
          <p:nvPicPr>
            <p:cNvPr id="29" name="image5.png">
              <a:extLst>
                <a:ext uri="{FF2B5EF4-FFF2-40B4-BE49-F238E27FC236}">
                  <a16:creationId xmlns:a16="http://schemas.microsoft.com/office/drawing/2014/main" id="{8F2BC955-9574-5842-ABF3-7E2FA8D61A3A}"/>
                </a:ext>
              </a:extLst>
            </p:cNvPr>
            <p:cNvPicPr/>
            <p:nvPr/>
          </p:nvPicPr>
          <p:blipFill>
            <a:blip r:embed="rId9"/>
            <a:stretch>
              <a:fillRect/>
            </a:stretch>
          </p:blipFill>
          <p:spPr>
            <a:xfrm>
              <a:off x="9959224" y="168462"/>
              <a:ext cx="647458" cy="647463"/>
            </a:xfrm>
            <a:prstGeom prst="rect">
              <a:avLst/>
            </a:prstGeom>
            <a:ln w="12700" cap="flat">
              <a:noFill/>
              <a:miter lim="400000"/>
            </a:ln>
            <a:effectLst/>
          </p:spPr>
        </p:pic>
        <p:sp>
          <p:nvSpPr>
            <p:cNvPr id="30" name="Shape 75">
              <a:extLst>
                <a:ext uri="{FF2B5EF4-FFF2-40B4-BE49-F238E27FC236}">
                  <a16:creationId xmlns:a16="http://schemas.microsoft.com/office/drawing/2014/main" id="{8A7FD337-5E80-CC42-B23F-99E3946BCAB3}"/>
                </a:ext>
              </a:extLst>
            </p:cNvPr>
            <p:cNvSpPr/>
            <p:nvPr/>
          </p:nvSpPr>
          <p:spPr>
            <a:xfrm>
              <a:off x="8682330" y="164800"/>
              <a:ext cx="3200401" cy="662009"/>
            </a:xfrm>
            <a:prstGeom prst="rect">
              <a:avLst/>
            </a:prstGeom>
            <a:noFill/>
            <a:ln w="508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prstClr val="black"/>
                </a:solidFill>
                <a:effectLst/>
                <a:uLnTx/>
                <a:uFillTx/>
                <a:latin typeface="Calibri"/>
                <a:ea typeface="+mn-ea"/>
                <a:cs typeface="+mn-cs"/>
                <a:sym typeface="Helvetica"/>
              </a:endParaRPr>
            </a:p>
          </p:txBody>
        </p:sp>
      </p:grpSp>
    </p:spTree>
    <p:extLst>
      <p:ext uri="{BB962C8B-B14F-4D97-AF65-F5344CB8AC3E}">
        <p14:creationId xmlns:p14="http://schemas.microsoft.com/office/powerpoint/2010/main" val="4131058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66" descr="*">
            <a:extLst>
              <a:ext uri="{FF2B5EF4-FFF2-40B4-BE49-F238E27FC236}">
                <a16:creationId xmlns:a16="http://schemas.microsoft.com/office/drawing/2014/main" id="{15328D19-AD82-3F44-BAE6-BAEDCE1D8CA6}"/>
              </a:ext>
            </a:extLst>
          </p:cNvPr>
          <p:cNvSpPr/>
          <p:nvPr/>
        </p:nvSpPr>
        <p:spPr>
          <a:xfrm>
            <a:off x="-321972" y="-177416"/>
            <a:ext cx="12846470" cy="7219908"/>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srgbClr val="FFFFFF"/>
              </a:solidFill>
              <a:effectLst/>
              <a:uLnTx/>
              <a:uFillTx/>
              <a:latin typeface="Calibri"/>
              <a:ea typeface="+mn-ea"/>
              <a:cs typeface="+mn-cs"/>
              <a:sym typeface="Helvetica"/>
            </a:endParaRPr>
          </a:p>
        </p:txBody>
      </p:sp>
      <p:sp>
        <p:nvSpPr>
          <p:cNvPr id="2" name="Title 1"/>
          <p:cNvSpPr>
            <a:spLocks noGrp="1"/>
          </p:cNvSpPr>
          <p:nvPr>
            <p:ph type="title"/>
          </p:nvPr>
        </p:nvSpPr>
        <p:spPr>
          <a:xfrm>
            <a:off x="-328246" y="1100277"/>
            <a:ext cx="12846470" cy="875811"/>
          </a:xfrm>
          <a:solidFill>
            <a:srgbClr val="000000">
              <a:alpha val="54902"/>
            </a:srgbClr>
          </a:solidFill>
        </p:spPr>
        <p:txBody>
          <a:bodyPr>
            <a:normAutofit/>
          </a:bodyPr>
          <a:lstStyle/>
          <a:p>
            <a:pPr algn="ctr">
              <a:lnSpc>
                <a:spcPct val="100000"/>
              </a:lnSpc>
              <a:spcBef>
                <a:spcPts val="0"/>
              </a:spcBef>
              <a:defRPr/>
            </a:pPr>
            <a:r>
              <a:rPr lang="en-US" b="1" dirty="0">
                <a:solidFill>
                  <a:srgbClr val="FFFFFF"/>
                </a:solidFill>
                <a:latin typeface="Arial"/>
                <a:ea typeface="+mn-ea"/>
                <a:cs typeface="Arial"/>
              </a:rPr>
              <a:t>Creating Accessible Documents Overview</a:t>
            </a:r>
          </a:p>
        </p:txBody>
      </p:sp>
      <p:sp>
        <p:nvSpPr>
          <p:cNvPr id="17" name="Content Placeholder 2">
            <a:extLst>
              <a:ext uri="{FF2B5EF4-FFF2-40B4-BE49-F238E27FC236}">
                <a16:creationId xmlns:a16="http://schemas.microsoft.com/office/drawing/2014/main" id="{7447C7F0-4048-CE4F-830B-FB302516A418}"/>
              </a:ext>
            </a:extLst>
          </p:cNvPr>
          <p:cNvSpPr>
            <a:spLocks noGrp="1"/>
          </p:cNvSpPr>
          <p:nvPr>
            <p:ph idx="1"/>
          </p:nvPr>
        </p:nvSpPr>
        <p:spPr>
          <a:xfrm>
            <a:off x="669290" y="2092748"/>
            <a:ext cx="9182922" cy="3814566"/>
          </a:xfrm>
        </p:spPr>
        <p:txBody>
          <a:bodyPr>
            <a:normAutofit fontScale="62500" lnSpcReduction="20000"/>
          </a:bodyPr>
          <a:lstStyle/>
          <a:p>
            <a:pPr>
              <a:lnSpc>
                <a:spcPct val="150000"/>
              </a:lnSpc>
              <a:spcBef>
                <a:spcPct val="0"/>
              </a:spcBef>
              <a:buClr>
                <a:schemeClr val="bg1"/>
              </a:buClr>
            </a:pPr>
            <a:r>
              <a:rPr lang="en-US" sz="5000" dirty="0">
                <a:solidFill>
                  <a:schemeClr val="bg1"/>
                </a:solidFill>
              </a:rPr>
              <a:t>Visual Design</a:t>
            </a:r>
          </a:p>
          <a:p>
            <a:pPr lvl="1">
              <a:lnSpc>
                <a:spcPct val="150000"/>
              </a:lnSpc>
              <a:spcBef>
                <a:spcPct val="0"/>
              </a:spcBef>
              <a:buClr>
                <a:schemeClr val="bg1"/>
              </a:buClr>
            </a:pPr>
            <a:r>
              <a:rPr lang="en-US" sz="4200" dirty="0">
                <a:solidFill>
                  <a:schemeClr val="bg1"/>
                </a:solidFill>
              </a:rPr>
              <a:t>Fonts</a:t>
            </a:r>
          </a:p>
          <a:p>
            <a:pPr lvl="1">
              <a:lnSpc>
                <a:spcPct val="150000"/>
              </a:lnSpc>
              <a:spcBef>
                <a:spcPct val="0"/>
              </a:spcBef>
              <a:buClr>
                <a:schemeClr val="bg1"/>
              </a:buClr>
            </a:pPr>
            <a:r>
              <a:rPr lang="en-US" sz="4200" dirty="0">
                <a:solidFill>
                  <a:schemeClr val="bg1"/>
                </a:solidFill>
              </a:rPr>
              <a:t>Color Contrast</a:t>
            </a:r>
          </a:p>
          <a:p>
            <a:pPr>
              <a:lnSpc>
                <a:spcPct val="150000"/>
              </a:lnSpc>
              <a:spcBef>
                <a:spcPct val="0"/>
              </a:spcBef>
              <a:buClr>
                <a:schemeClr val="bg1"/>
              </a:buClr>
            </a:pPr>
            <a:r>
              <a:rPr lang="en-US" sz="5000" dirty="0">
                <a:solidFill>
                  <a:schemeClr val="bg1"/>
                </a:solidFill>
              </a:rPr>
              <a:t>Images</a:t>
            </a:r>
          </a:p>
          <a:p>
            <a:pPr>
              <a:lnSpc>
                <a:spcPct val="150000"/>
              </a:lnSpc>
              <a:spcBef>
                <a:spcPct val="0"/>
              </a:spcBef>
              <a:buClr>
                <a:schemeClr val="bg1"/>
              </a:buClr>
            </a:pPr>
            <a:r>
              <a:rPr lang="en-US" sz="5000" dirty="0">
                <a:solidFill>
                  <a:schemeClr val="bg1"/>
                </a:solidFill>
              </a:rPr>
              <a:t>Formatting</a:t>
            </a:r>
          </a:p>
          <a:p>
            <a:pPr>
              <a:lnSpc>
                <a:spcPct val="150000"/>
              </a:lnSpc>
              <a:spcBef>
                <a:spcPct val="0"/>
              </a:spcBef>
              <a:buClr>
                <a:schemeClr val="bg1"/>
              </a:buClr>
            </a:pPr>
            <a:r>
              <a:rPr lang="en-US" sz="5000" dirty="0">
                <a:solidFill>
                  <a:schemeClr val="bg1"/>
                </a:solidFill>
              </a:rPr>
              <a:t>Content</a:t>
            </a:r>
          </a:p>
          <a:p>
            <a:pPr>
              <a:lnSpc>
                <a:spcPct val="150000"/>
              </a:lnSpc>
              <a:spcBef>
                <a:spcPct val="0"/>
              </a:spcBef>
              <a:buClr>
                <a:schemeClr val="bg1"/>
              </a:buClr>
            </a:pPr>
            <a:endParaRPr lang="en-US" sz="5000" dirty="0">
              <a:solidFill>
                <a:schemeClr val="bg1"/>
              </a:solidFill>
            </a:endParaRPr>
          </a:p>
          <a:p>
            <a:pPr>
              <a:lnSpc>
                <a:spcPct val="150000"/>
              </a:lnSpc>
              <a:spcBef>
                <a:spcPct val="0"/>
              </a:spcBef>
              <a:buClr>
                <a:schemeClr val="bg1"/>
              </a:buClr>
            </a:pPr>
            <a:endParaRPr lang="en-US" sz="5000" dirty="0">
              <a:solidFill>
                <a:schemeClr val="bg1"/>
              </a:solidFill>
            </a:endParaRPr>
          </a:p>
        </p:txBody>
      </p:sp>
      <p:pic>
        <p:nvPicPr>
          <p:cNvPr id="31" name="image6.png" descr="N Y C Mayor's Office for People with Disabilities Logo">
            <a:extLst>
              <a:ext uri="{FF2B5EF4-FFF2-40B4-BE49-F238E27FC236}">
                <a16:creationId xmlns:a16="http://schemas.microsoft.com/office/drawing/2014/main" id="{81C6E875-8430-9547-9978-6E1DEF963D6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57860" y="368681"/>
            <a:ext cx="2286000" cy="396513"/>
          </a:xfrm>
          <a:prstGeom prst="rect">
            <a:avLst/>
          </a:prstGeom>
          <a:ln w="12700" cap="flat">
            <a:noFill/>
            <a:miter lim="400000"/>
          </a:ln>
          <a:effectLst/>
        </p:spPr>
      </p:pic>
      <p:sp>
        <p:nvSpPr>
          <p:cNvPr id="22" name="Shape 50">
            <a:extLst>
              <a:ext uri="{FF2B5EF4-FFF2-40B4-BE49-F238E27FC236}">
                <a16:creationId xmlns:a16="http://schemas.microsoft.com/office/drawing/2014/main" id="{1FD609ED-F19E-EC4B-A6A4-8566BCE45E59}"/>
              </a:ext>
              <a:ext uri="{C183D7F6-B498-43B3-948B-1728B52AA6E4}">
                <adec:decorative xmlns:adec="http://schemas.microsoft.com/office/drawing/2017/decorative" val="0"/>
              </a:ext>
            </a:extLst>
          </p:cNvPr>
          <p:cNvSpPr txBox="1"/>
          <p:nvPr/>
        </p:nvSpPr>
        <p:spPr>
          <a:xfrm>
            <a:off x="9959232" y="6172511"/>
            <a:ext cx="199990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18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Arial"/>
                <a:sym typeface="Arial"/>
              </a:rPr>
              <a:t>NYC.gov/disability</a:t>
            </a:r>
            <a:endParaRPr kumimoji="0" sz="1800" b="0" i="0" u="none" strike="noStrike" kern="1200" cap="none" spc="0" normalizeH="0" baseline="0" noProof="0" dirty="0">
              <a:ln>
                <a:noFill/>
              </a:ln>
              <a:solidFill>
                <a:prstClr val="white"/>
              </a:solidFill>
              <a:effectLst/>
              <a:uLnTx/>
              <a:uFillTx/>
              <a:latin typeface="Arial"/>
              <a:cs typeface="Arial"/>
              <a:sym typeface="Arial"/>
            </a:endParaRPr>
          </a:p>
        </p:txBody>
      </p:sp>
      <p:pic>
        <p:nvPicPr>
          <p:cNvPr id="23" name="Picture 22" descr="Twitter logo">
            <a:extLst>
              <a:ext uri="{FF2B5EF4-FFF2-40B4-BE49-F238E27FC236}">
                <a16:creationId xmlns:a16="http://schemas.microsoft.com/office/drawing/2014/main" id="{11D5D29B-D820-2240-9637-76637212FF65}"/>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967" y="6215081"/>
            <a:ext cx="447115" cy="363502"/>
          </a:xfrm>
          <a:prstGeom prst="rect">
            <a:avLst/>
          </a:prstGeom>
        </p:spPr>
      </p:pic>
      <p:sp>
        <p:nvSpPr>
          <p:cNvPr id="12" name="Shape 52">
            <a:extLst>
              <a:ext uri="{FF2B5EF4-FFF2-40B4-BE49-F238E27FC236}">
                <a16:creationId xmlns:a16="http://schemas.microsoft.com/office/drawing/2014/main" id="{F97131C8-06AA-2C4D-BE60-9CDD34F2766D}"/>
              </a:ext>
              <a:ext uri="{C183D7F6-B498-43B3-948B-1728B52AA6E4}">
                <adec:decorative xmlns:adec="http://schemas.microsoft.com/office/drawing/2017/decorative" val="0"/>
              </a:ext>
            </a:extLst>
          </p:cNvPr>
          <p:cNvSpPr/>
          <p:nvPr/>
        </p:nvSpPr>
        <p:spPr>
          <a:xfrm>
            <a:off x="669289" y="6172511"/>
            <a:ext cx="206438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Avenir Book"/>
                <a:cs typeface="Arial"/>
              </a:rPr>
              <a:t>@NYCDisabilities</a:t>
            </a:r>
          </a:p>
        </p:txBody>
      </p:sp>
      <p:grpSp>
        <p:nvGrpSpPr>
          <p:cNvPr id="24" name="Group 23" descr="Collection of accessibility icons">
            <a:extLst>
              <a:ext uri="{C183D7F6-B498-43B3-948B-1728B52AA6E4}">
                <adec:decorative xmlns:adec="http://schemas.microsoft.com/office/drawing/2017/decorative" val="0"/>
              </a:ext>
            </a:extLst>
          </p:cNvPr>
          <p:cNvGrpSpPr/>
          <p:nvPr/>
        </p:nvGrpSpPr>
        <p:grpSpPr>
          <a:xfrm>
            <a:off x="8682338" y="164804"/>
            <a:ext cx="3200401" cy="662009"/>
            <a:chOff x="8682330" y="164800"/>
            <a:chExt cx="3200401" cy="662009"/>
          </a:xfrm>
        </p:grpSpPr>
        <p:pic>
          <p:nvPicPr>
            <p:cNvPr id="25" name="image1.png">
              <a:extLst>
                <a:ext uri="{FF2B5EF4-FFF2-40B4-BE49-F238E27FC236}">
                  <a16:creationId xmlns:a16="http://schemas.microsoft.com/office/drawing/2014/main" id="{85FC182E-35CD-D746-8CEE-EDCB114BE294}"/>
                </a:ext>
              </a:extLst>
            </p:cNvPr>
            <p:cNvPicPr/>
            <p:nvPr/>
          </p:nvPicPr>
          <p:blipFill>
            <a:blip r:embed="rId5"/>
            <a:stretch>
              <a:fillRect/>
            </a:stretch>
          </p:blipFill>
          <p:spPr>
            <a:xfrm>
              <a:off x="9328318" y="168462"/>
              <a:ext cx="647458" cy="647463"/>
            </a:xfrm>
            <a:prstGeom prst="rect">
              <a:avLst/>
            </a:prstGeom>
            <a:ln w="12700" cap="flat">
              <a:noFill/>
              <a:miter lim="400000"/>
            </a:ln>
            <a:effectLst/>
          </p:spPr>
        </p:pic>
        <p:pic>
          <p:nvPicPr>
            <p:cNvPr id="26" name="image2.png">
              <a:extLst>
                <a:ext uri="{FF2B5EF4-FFF2-40B4-BE49-F238E27FC236}">
                  <a16:creationId xmlns:a16="http://schemas.microsoft.com/office/drawing/2014/main" id="{8A1660F7-DF17-9340-BD5A-386C660BFDD5}"/>
                </a:ext>
              </a:extLst>
            </p:cNvPr>
            <p:cNvPicPr/>
            <p:nvPr/>
          </p:nvPicPr>
          <p:blipFill>
            <a:blip r:embed="rId6"/>
            <a:stretch>
              <a:fillRect/>
            </a:stretch>
          </p:blipFill>
          <p:spPr>
            <a:xfrm>
              <a:off x="10601646" y="167576"/>
              <a:ext cx="649229" cy="649235"/>
            </a:xfrm>
            <a:prstGeom prst="rect">
              <a:avLst/>
            </a:prstGeom>
            <a:ln w="12700" cap="flat">
              <a:noFill/>
              <a:miter lim="400000"/>
            </a:ln>
            <a:effectLst/>
          </p:spPr>
        </p:pic>
        <p:pic>
          <p:nvPicPr>
            <p:cNvPr id="27" name="image3.png">
              <a:extLst>
                <a:ext uri="{FF2B5EF4-FFF2-40B4-BE49-F238E27FC236}">
                  <a16:creationId xmlns:a16="http://schemas.microsoft.com/office/drawing/2014/main" id="{1F221A75-13E2-0D4D-A7A2-915DF1DCE003}"/>
                </a:ext>
              </a:extLst>
            </p:cNvPr>
            <p:cNvPicPr/>
            <p:nvPr/>
          </p:nvPicPr>
          <p:blipFill>
            <a:blip r:embed="rId7"/>
            <a:stretch>
              <a:fillRect/>
            </a:stretch>
          </p:blipFill>
          <p:spPr>
            <a:xfrm>
              <a:off x="8685051" y="168462"/>
              <a:ext cx="647457" cy="647463"/>
            </a:xfrm>
            <a:prstGeom prst="rect">
              <a:avLst/>
            </a:prstGeom>
            <a:ln w="12700" cap="flat">
              <a:noFill/>
              <a:miter lim="400000"/>
            </a:ln>
            <a:effectLst/>
          </p:spPr>
        </p:pic>
        <p:pic>
          <p:nvPicPr>
            <p:cNvPr id="28" name="image4.png">
              <a:extLst>
                <a:ext uri="{FF2B5EF4-FFF2-40B4-BE49-F238E27FC236}">
                  <a16:creationId xmlns:a16="http://schemas.microsoft.com/office/drawing/2014/main" id="{1E5252FE-6F1E-0042-AB2D-4AC09D94497D}"/>
                </a:ext>
              </a:extLst>
            </p:cNvPr>
            <p:cNvPicPr/>
            <p:nvPr/>
          </p:nvPicPr>
          <p:blipFill>
            <a:blip r:embed="rId8"/>
            <a:stretch>
              <a:fillRect/>
            </a:stretch>
          </p:blipFill>
          <p:spPr>
            <a:xfrm>
              <a:off x="11232552" y="171188"/>
              <a:ext cx="649229" cy="649235"/>
            </a:xfrm>
            <a:prstGeom prst="rect">
              <a:avLst/>
            </a:prstGeom>
            <a:ln w="12700" cap="flat">
              <a:noFill/>
              <a:miter lim="400000"/>
            </a:ln>
            <a:effectLst/>
          </p:spPr>
        </p:pic>
        <p:pic>
          <p:nvPicPr>
            <p:cNvPr id="29" name="image5.png">
              <a:extLst>
                <a:ext uri="{FF2B5EF4-FFF2-40B4-BE49-F238E27FC236}">
                  <a16:creationId xmlns:a16="http://schemas.microsoft.com/office/drawing/2014/main" id="{8F2BC955-9574-5842-ABF3-7E2FA8D61A3A}"/>
                </a:ext>
              </a:extLst>
            </p:cNvPr>
            <p:cNvPicPr/>
            <p:nvPr/>
          </p:nvPicPr>
          <p:blipFill>
            <a:blip r:embed="rId9"/>
            <a:stretch>
              <a:fillRect/>
            </a:stretch>
          </p:blipFill>
          <p:spPr>
            <a:xfrm>
              <a:off x="9959224" y="168462"/>
              <a:ext cx="647458" cy="647463"/>
            </a:xfrm>
            <a:prstGeom prst="rect">
              <a:avLst/>
            </a:prstGeom>
            <a:ln w="12700" cap="flat">
              <a:noFill/>
              <a:miter lim="400000"/>
            </a:ln>
            <a:effectLst/>
          </p:spPr>
        </p:pic>
        <p:sp>
          <p:nvSpPr>
            <p:cNvPr id="30" name="Shape 75">
              <a:extLst>
                <a:ext uri="{FF2B5EF4-FFF2-40B4-BE49-F238E27FC236}">
                  <a16:creationId xmlns:a16="http://schemas.microsoft.com/office/drawing/2014/main" id="{8A7FD337-5E80-CC42-B23F-99E3946BCAB3}"/>
                </a:ext>
              </a:extLst>
            </p:cNvPr>
            <p:cNvSpPr/>
            <p:nvPr/>
          </p:nvSpPr>
          <p:spPr>
            <a:xfrm>
              <a:off x="8682330" y="164800"/>
              <a:ext cx="3200401" cy="662009"/>
            </a:xfrm>
            <a:prstGeom prst="rect">
              <a:avLst/>
            </a:prstGeom>
            <a:noFill/>
            <a:ln w="508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prstClr val="black"/>
                </a:solidFill>
                <a:effectLst/>
                <a:uLnTx/>
                <a:uFillTx/>
                <a:latin typeface="Calibri"/>
                <a:ea typeface="+mn-ea"/>
                <a:cs typeface="+mn-cs"/>
                <a:sym typeface="Helvetica"/>
              </a:endParaRPr>
            </a:p>
          </p:txBody>
        </p:sp>
      </p:grpSp>
    </p:spTree>
    <p:extLst>
      <p:ext uri="{BB962C8B-B14F-4D97-AF65-F5344CB8AC3E}">
        <p14:creationId xmlns:p14="http://schemas.microsoft.com/office/powerpoint/2010/main" val="12622609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66" descr="*">
            <a:extLst>
              <a:ext uri="{FF2B5EF4-FFF2-40B4-BE49-F238E27FC236}">
                <a16:creationId xmlns:a16="http://schemas.microsoft.com/office/drawing/2014/main" id="{15328D19-AD82-3F44-BAE6-BAEDCE1D8CA6}"/>
              </a:ext>
            </a:extLst>
          </p:cNvPr>
          <p:cNvSpPr/>
          <p:nvPr/>
        </p:nvSpPr>
        <p:spPr>
          <a:xfrm>
            <a:off x="-321972" y="-177416"/>
            <a:ext cx="12846470" cy="7219908"/>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srgbClr val="FFFFFF"/>
              </a:solidFill>
              <a:effectLst/>
              <a:uLnTx/>
              <a:uFillTx/>
              <a:latin typeface="Calibri"/>
              <a:ea typeface="+mn-ea"/>
              <a:cs typeface="+mn-cs"/>
              <a:sym typeface="Helvetica"/>
            </a:endParaRPr>
          </a:p>
        </p:txBody>
      </p:sp>
      <p:sp>
        <p:nvSpPr>
          <p:cNvPr id="2" name="Title 1"/>
          <p:cNvSpPr>
            <a:spLocks noGrp="1"/>
          </p:cNvSpPr>
          <p:nvPr>
            <p:ph type="title"/>
          </p:nvPr>
        </p:nvSpPr>
        <p:spPr>
          <a:xfrm>
            <a:off x="-328246" y="1100277"/>
            <a:ext cx="12520246" cy="875811"/>
          </a:xfrm>
          <a:solidFill>
            <a:srgbClr val="000000">
              <a:alpha val="54902"/>
            </a:srgbClr>
          </a:solidFill>
        </p:spPr>
        <p:txBody>
          <a:bodyPr>
            <a:normAutofit/>
          </a:bodyPr>
          <a:lstStyle/>
          <a:p>
            <a:pPr algn="ctr">
              <a:lnSpc>
                <a:spcPct val="100000"/>
              </a:lnSpc>
              <a:spcBef>
                <a:spcPts val="0"/>
              </a:spcBef>
              <a:defRPr/>
            </a:pPr>
            <a:r>
              <a:rPr lang="en-US" b="1" dirty="0">
                <a:solidFill>
                  <a:srgbClr val="FFFFFF"/>
                </a:solidFill>
                <a:latin typeface="Arial"/>
                <a:ea typeface="+mn-ea"/>
                <a:cs typeface="Arial"/>
              </a:rPr>
              <a:t>Slide Decks: Content</a:t>
            </a:r>
          </a:p>
        </p:txBody>
      </p:sp>
      <p:sp>
        <p:nvSpPr>
          <p:cNvPr id="17" name="Content Placeholder 2">
            <a:extLst>
              <a:ext uri="{FF2B5EF4-FFF2-40B4-BE49-F238E27FC236}">
                <a16:creationId xmlns:a16="http://schemas.microsoft.com/office/drawing/2014/main" id="{7447C7F0-4048-CE4F-830B-FB302516A418}"/>
              </a:ext>
            </a:extLst>
          </p:cNvPr>
          <p:cNvSpPr>
            <a:spLocks noGrp="1"/>
          </p:cNvSpPr>
          <p:nvPr>
            <p:ph idx="1"/>
          </p:nvPr>
        </p:nvSpPr>
        <p:spPr>
          <a:xfrm>
            <a:off x="-1" y="2197708"/>
            <a:ext cx="12192001" cy="4017374"/>
          </a:xfrm>
        </p:spPr>
        <p:txBody>
          <a:bodyPr>
            <a:normAutofit fontScale="62500" lnSpcReduction="20000"/>
          </a:bodyPr>
          <a:lstStyle/>
          <a:p>
            <a:pPr>
              <a:lnSpc>
                <a:spcPct val="150000"/>
              </a:lnSpc>
              <a:spcBef>
                <a:spcPct val="0"/>
              </a:spcBef>
              <a:buClr>
                <a:schemeClr val="bg1"/>
              </a:buClr>
            </a:pPr>
            <a:r>
              <a:rPr lang="en-US" sz="4800" dirty="0">
                <a:solidFill>
                  <a:schemeClr val="bg1"/>
                </a:solidFill>
              </a:rPr>
              <a:t>Avoid using all caps except for acronyms</a:t>
            </a:r>
          </a:p>
          <a:p>
            <a:pPr>
              <a:lnSpc>
                <a:spcPct val="150000"/>
              </a:lnSpc>
              <a:spcBef>
                <a:spcPct val="0"/>
              </a:spcBef>
              <a:buClr>
                <a:schemeClr val="bg1"/>
              </a:buClr>
            </a:pPr>
            <a:r>
              <a:rPr lang="en-US" sz="4800" dirty="0">
                <a:solidFill>
                  <a:schemeClr val="bg1"/>
                </a:solidFill>
              </a:rPr>
              <a:t>Avoid using large blocks of text</a:t>
            </a:r>
          </a:p>
          <a:p>
            <a:pPr>
              <a:lnSpc>
                <a:spcPct val="150000"/>
              </a:lnSpc>
              <a:spcBef>
                <a:spcPct val="0"/>
              </a:spcBef>
              <a:buClr>
                <a:schemeClr val="bg1"/>
              </a:buClr>
            </a:pPr>
            <a:r>
              <a:rPr lang="en-US" sz="4800" dirty="0">
                <a:solidFill>
                  <a:schemeClr val="bg1"/>
                </a:solidFill>
              </a:rPr>
              <a:t>Use lists to break up the content</a:t>
            </a:r>
          </a:p>
          <a:p>
            <a:pPr>
              <a:lnSpc>
                <a:spcPct val="150000"/>
              </a:lnSpc>
              <a:spcBef>
                <a:spcPct val="0"/>
              </a:spcBef>
              <a:buClr>
                <a:schemeClr val="bg1"/>
              </a:buClr>
            </a:pPr>
            <a:r>
              <a:rPr lang="en-US" sz="4800" dirty="0">
                <a:solidFill>
                  <a:schemeClr val="bg1"/>
                </a:solidFill>
              </a:rPr>
              <a:t>Tables are difficult to read for assistive technology users. If there is a table include an accessible version of the table as a Word document</a:t>
            </a:r>
          </a:p>
          <a:p>
            <a:pPr>
              <a:lnSpc>
                <a:spcPct val="150000"/>
              </a:lnSpc>
              <a:spcBef>
                <a:spcPct val="0"/>
              </a:spcBef>
              <a:buClr>
                <a:schemeClr val="bg1"/>
              </a:buClr>
            </a:pPr>
            <a:r>
              <a:rPr lang="en-US" sz="4800" dirty="0">
                <a:solidFill>
                  <a:schemeClr val="bg1"/>
                </a:solidFill>
              </a:rPr>
              <a:t>Use Plain Language</a:t>
            </a:r>
          </a:p>
          <a:p>
            <a:pPr>
              <a:lnSpc>
                <a:spcPct val="150000"/>
              </a:lnSpc>
              <a:spcBef>
                <a:spcPct val="0"/>
              </a:spcBef>
              <a:buClr>
                <a:schemeClr val="bg1"/>
              </a:buClr>
            </a:pPr>
            <a:endParaRPr lang="en-US" sz="4800" dirty="0">
              <a:solidFill>
                <a:schemeClr val="bg1"/>
              </a:solidFill>
            </a:endParaRPr>
          </a:p>
          <a:p>
            <a:pPr>
              <a:lnSpc>
                <a:spcPct val="150000"/>
              </a:lnSpc>
              <a:spcBef>
                <a:spcPct val="0"/>
              </a:spcBef>
              <a:buClr>
                <a:schemeClr val="bg1"/>
              </a:buClr>
            </a:pPr>
            <a:endParaRPr lang="en-US" sz="4800" dirty="0">
              <a:solidFill>
                <a:schemeClr val="bg1"/>
              </a:solidFill>
            </a:endParaRPr>
          </a:p>
          <a:p>
            <a:pPr>
              <a:lnSpc>
                <a:spcPct val="150000"/>
              </a:lnSpc>
              <a:spcBef>
                <a:spcPct val="0"/>
              </a:spcBef>
              <a:buClr>
                <a:schemeClr val="bg1"/>
              </a:buClr>
            </a:pPr>
            <a:endParaRPr lang="en-US" sz="4800" dirty="0">
              <a:solidFill>
                <a:schemeClr val="bg1"/>
              </a:solidFill>
            </a:endParaRPr>
          </a:p>
          <a:p>
            <a:pPr>
              <a:lnSpc>
                <a:spcPct val="150000"/>
              </a:lnSpc>
              <a:spcBef>
                <a:spcPct val="0"/>
              </a:spcBef>
              <a:buClr>
                <a:schemeClr val="bg1"/>
              </a:buClr>
            </a:pPr>
            <a:endParaRPr lang="en-US" sz="4800" dirty="0">
              <a:solidFill>
                <a:schemeClr val="bg1"/>
              </a:solidFill>
            </a:endParaRPr>
          </a:p>
        </p:txBody>
      </p:sp>
      <p:pic>
        <p:nvPicPr>
          <p:cNvPr id="31" name="image6.png" descr="N Y C Mayor's Office for People with Disabilities logo">
            <a:extLst>
              <a:ext uri="{FF2B5EF4-FFF2-40B4-BE49-F238E27FC236}">
                <a16:creationId xmlns:a16="http://schemas.microsoft.com/office/drawing/2014/main" id="{81C6E875-8430-9547-9978-6E1DEF963D6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57860" y="368681"/>
            <a:ext cx="2286000" cy="396513"/>
          </a:xfrm>
          <a:prstGeom prst="rect">
            <a:avLst/>
          </a:prstGeom>
          <a:ln w="12700" cap="flat">
            <a:noFill/>
            <a:miter lim="400000"/>
          </a:ln>
          <a:effectLst/>
        </p:spPr>
      </p:pic>
      <p:sp>
        <p:nvSpPr>
          <p:cNvPr id="22" name="Shape 50">
            <a:extLst>
              <a:ext uri="{FF2B5EF4-FFF2-40B4-BE49-F238E27FC236}">
                <a16:creationId xmlns:a16="http://schemas.microsoft.com/office/drawing/2014/main" id="{1FD609ED-F19E-EC4B-A6A4-8566BCE45E59}"/>
              </a:ext>
              <a:ext uri="{C183D7F6-B498-43B3-948B-1728B52AA6E4}">
                <adec:decorative xmlns:adec="http://schemas.microsoft.com/office/drawing/2017/decorative" val="0"/>
              </a:ext>
            </a:extLst>
          </p:cNvPr>
          <p:cNvSpPr txBox="1"/>
          <p:nvPr/>
        </p:nvSpPr>
        <p:spPr>
          <a:xfrm>
            <a:off x="9959232" y="6172511"/>
            <a:ext cx="1999908" cy="37959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sz="18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Arial"/>
                <a:sym typeface="Arial"/>
              </a:rPr>
              <a:t>NYC.gov/disability</a:t>
            </a:r>
            <a:endParaRPr kumimoji="0" sz="1800" b="0" i="0" u="none" strike="noStrike" kern="1200" cap="none" spc="0" normalizeH="0" baseline="0" noProof="0" dirty="0">
              <a:ln>
                <a:noFill/>
              </a:ln>
              <a:solidFill>
                <a:prstClr val="white"/>
              </a:solidFill>
              <a:effectLst/>
              <a:uLnTx/>
              <a:uFillTx/>
              <a:latin typeface="Arial"/>
              <a:cs typeface="Arial"/>
              <a:sym typeface="Arial"/>
            </a:endParaRPr>
          </a:p>
        </p:txBody>
      </p:sp>
      <p:pic>
        <p:nvPicPr>
          <p:cNvPr id="23" name="Picture 22" descr="Twitter logo">
            <a:extLst>
              <a:ext uri="{FF2B5EF4-FFF2-40B4-BE49-F238E27FC236}">
                <a16:creationId xmlns:a16="http://schemas.microsoft.com/office/drawing/2014/main" id="{11D5D29B-D820-2240-9637-76637212FF65}"/>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967" y="6215081"/>
            <a:ext cx="447115" cy="363502"/>
          </a:xfrm>
          <a:prstGeom prst="rect">
            <a:avLst/>
          </a:prstGeom>
        </p:spPr>
      </p:pic>
      <p:sp>
        <p:nvSpPr>
          <p:cNvPr id="12" name="Shape 52">
            <a:extLst>
              <a:ext uri="{FF2B5EF4-FFF2-40B4-BE49-F238E27FC236}">
                <a16:creationId xmlns:a16="http://schemas.microsoft.com/office/drawing/2014/main" id="{F97131C8-06AA-2C4D-BE60-9CDD34F2766D}"/>
              </a:ext>
              <a:ext uri="{C183D7F6-B498-43B3-948B-1728B52AA6E4}">
                <adec:decorative xmlns:adec="http://schemas.microsoft.com/office/drawing/2017/decorative" val="0"/>
              </a:ext>
            </a:extLst>
          </p:cNvPr>
          <p:cNvSpPr/>
          <p:nvPr/>
        </p:nvSpPr>
        <p:spPr>
          <a:xfrm>
            <a:off x="669289" y="6172511"/>
            <a:ext cx="2064388" cy="37959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Avenir Book"/>
                <a:cs typeface="Arial"/>
              </a:rPr>
              <a:t>@NYCDisabilities</a:t>
            </a:r>
          </a:p>
        </p:txBody>
      </p:sp>
      <p:grpSp>
        <p:nvGrpSpPr>
          <p:cNvPr id="24" name="Group 23" descr="Collection of accessibility icons">
            <a:extLst>
              <a:ext uri="{C183D7F6-B498-43B3-948B-1728B52AA6E4}">
                <adec:decorative xmlns:adec="http://schemas.microsoft.com/office/drawing/2017/decorative" val="0"/>
              </a:ext>
            </a:extLst>
          </p:cNvPr>
          <p:cNvGrpSpPr/>
          <p:nvPr/>
        </p:nvGrpSpPr>
        <p:grpSpPr>
          <a:xfrm>
            <a:off x="8682338" y="164804"/>
            <a:ext cx="3200401" cy="662009"/>
            <a:chOff x="8682330" y="164800"/>
            <a:chExt cx="3200401" cy="662009"/>
          </a:xfrm>
        </p:grpSpPr>
        <p:pic>
          <p:nvPicPr>
            <p:cNvPr id="25" name="image1.png">
              <a:extLst>
                <a:ext uri="{FF2B5EF4-FFF2-40B4-BE49-F238E27FC236}">
                  <a16:creationId xmlns:a16="http://schemas.microsoft.com/office/drawing/2014/main" id="{85FC182E-35CD-D746-8CEE-EDCB114BE294}"/>
                </a:ext>
              </a:extLst>
            </p:cNvPr>
            <p:cNvPicPr/>
            <p:nvPr/>
          </p:nvPicPr>
          <p:blipFill>
            <a:blip r:embed="rId5"/>
            <a:stretch>
              <a:fillRect/>
            </a:stretch>
          </p:blipFill>
          <p:spPr>
            <a:xfrm>
              <a:off x="9328318" y="168462"/>
              <a:ext cx="647458" cy="647463"/>
            </a:xfrm>
            <a:prstGeom prst="rect">
              <a:avLst/>
            </a:prstGeom>
            <a:ln w="12700" cap="flat">
              <a:noFill/>
              <a:miter lim="400000"/>
            </a:ln>
            <a:effectLst/>
          </p:spPr>
        </p:pic>
        <p:pic>
          <p:nvPicPr>
            <p:cNvPr id="26" name="image2.png">
              <a:extLst>
                <a:ext uri="{FF2B5EF4-FFF2-40B4-BE49-F238E27FC236}">
                  <a16:creationId xmlns:a16="http://schemas.microsoft.com/office/drawing/2014/main" id="{8A1660F7-DF17-9340-BD5A-386C660BFDD5}"/>
                </a:ext>
              </a:extLst>
            </p:cNvPr>
            <p:cNvPicPr/>
            <p:nvPr/>
          </p:nvPicPr>
          <p:blipFill>
            <a:blip r:embed="rId6"/>
            <a:stretch>
              <a:fillRect/>
            </a:stretch>
          </p:blipFill>
          <p:spPr>
            <a:xfrm>
              <a:off x="10601646" y="167576"/>
              <a:ext cx="649229" cy="649235"/>
            </a:xfrm>
            <a:prstGeom prst="rect">
              <a:avLst/>
            </a:prstGeom>
            <a:ln w="12700" cap="flat">
              <a:noFill/>
              <a:miter lim="400000"/>
            </a:ln>
            <a:effectLst/>
          </p:spPr>
        </p:pic>
        <p:pic>
          <p:nvPicPr>
            <p:cNvPr id="27" name="image3.png">
              <a:extLst>
                <a:ext uri="{FF2B5EF4-FFF2-40B4-BE49-F238E27FC236}">
                  <a16:creationId xmlns:a16="http://schemas.microsoft.com/office/drawing/2014/main" id="{1F221A75-13E2-0D4D-A7A2-915DF1DCE003}"/>
                </a:ext>
              </a:extLst>
            </p:cNvPr>
            <p:cNvPicPr/>
            <p:nvPr/>
          </p:nvPicPr>
          <p:blipFill>
            <a:blip r:embed="rId7"/>
            <a:stretch>
              <a:fillRect/>
            </a:stretch>
          </p:blipFill>
          <p:spPr>
            <a:xfrm>
              <a:off x="8685051" y="168462"/>
              <a:ext cx="647457" cy="647463"/>
            </a:xfrm>
            <a:prstGeom prst="rect">
              <a:avLst/>
            </a:prstGeom>
            <a:ln w="12700" cap="flat">
              <a:noFill/>
              <a:miter lim="400000"/>
            </a:ln>
            <a:effectLst/>
          </p:spPr>
        </p:pic>
        <p:pic>
          <p:nvPicPr>
            <p:cNvPr id="28" name="image4.png">
              <a:extLst>
                <a:ext uri="{FF2B5EF4-FFF2-40B4-BE49-F238E27FC236}">
                  <a16:creationId xmlns:a16="http://schemas.microsoft.com/office/drawing/2014/main" id="{1E5252FE-6F1E-0042-AB2D-4AC09D94497D}"/>
                </a:ext>
              </a:extLst>
            </p:cNvPr>
            <p:cNvPicPr/>
            <p:nvPr/>
          </p:nvPicPr>
          <p:blipFill>
            <a:blip r:embed="rId8"/>
            <a:stretch>
              <a:fillRect/>
            </a:stretch>
          </p:blipFill>
          <p:spPr>
            <a:xfrm>
              <a:off x="11232552" y="171188"/>
              <a:ext cx="649229" cy="649235"/>
            </a:xfrm>
            <a:prstGeom prst="rect">
              <a:avLst/>
            </a:prstGeom>
            <a:ln w="12700" cap="flat">
              <a:noFill/>
              <a:miter lim="400000"/>
            </a:ln>
            <a:effectLst/>
          </p:spPr>
        </p:pic>
        <p:pic>
          <p:nvPicPr>
            <p:cNvPr id="29" name="image5.png">
              <a:extLst>
                <a:ext uri="{FF2B5EF4-FFF2-40B4-BE49-F238E27FC236}">
                  <a16:creationId xmlns:a16="http://schemas.microsoft.com/office/drawing/2014/main" id="{8F2BC955-9574-5842-ABF3-7E2FA8D61A3A}"/>
                </a:ext>
              </a:extLst>
            </p:cNvPr>
            <p:cNvPicPr/>
            <p:nvPr/>
          </p:nvPicPr>
          <p:blipFill>
            <a:blip r:embed="rId9"/>
            <a:stretch>
              <a:fillRect/>
            </a:stretch>
          </p:blipFill>
          <p:spPr>
            <a:xfrm>
              <a:off x="9959224" y="168462"/>
              <a:ext cx="647458" cy="647463"/>
            </a:xfrm>
            <a:prstGeom prst="rect">
              <a:avLst/>
            </a:prstGeom>
            <a:ln w="12700" cap="flat">
              <a:noFill/>
              <a:miter lim="400000"/>
            </a:ln>
            <a:effectLst/>
          </p:spPr>
        </p:pic>
        <p:sp>
          <p:nvSpPr>
            <p:cNvPr id="30" name="Shape 75">
              <a:extLst>
                <a:ext uri="{FF2B5EF4-FFF2-40B4-BE49-F238E27FC236}">
                  <a16:creationId xmlns:a16="http://schemas.microsoft.com/office/drawing/2014/main" id="{8A7FD337-5E80-CC42-B23F-99E3946BCAB3}"/>
                </a:ext>
              </a:extLst>
            </p:cNvPr>
            <p:cNvSpPr/>
            <p:nvPr/>
          </p:nvSpPr>
          <p:spPr>
            <a:xfrm>
              <a:off x="8682330" y="164800"/>
              <a:ext cx="3200401" cy="662009"/>
            </a:xfrm>
            <a:prstGeom prst="rect">
              <a:avLst/>
            </a:prstGeom>
            <a:noFill/>
            <a:ln w="508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prstClr val="black"/>
                </a:solidFill>
                <a:effectLst/>
                <a:uLnTx/>
                <a:uFillTx/>
                <a:latin typeface="Calibri"/>
                <a:ea typeface="+mn-ea"/>
                <a:cs typeface="+mn-cs"/>
                <a:sym typeface="Helvetica"/>
              </a:endParaRPr>
            </a:p>
          </p:txBody>
        </p:sp>
      </p:grpSp>
    </p:spTree>
    <p:extLst>
      <p:ext uri="{BB962C8B-B14F-4D97-AF65-F5344CB8AC3E}">
        <p14:creationId xmlns:p14="http://schemas.microsoft.com/office/powerpoint/2010/main" val="1769632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66" descr="*">
            <a:extLst>
              <a:ext uri="{FF2B5EF4-FFF2-40B4-BE49-F238E27FC236}">
                <a16:creationId xmlns:a16="http://schemas.microsoft.com/office/drawing/2014/main" id="{15328D19-AD82-3F44-BAE6-BAEDCE1D8CA6}"/>
              </a:ext>
              <a:ext uri="{C183D7F6-B498-43B3-948B-1728B52AA6E4}">
                <adec:decorative xmlns:adec="http://schemas.microsoft.com/office/drawing/2017/decorative" val="0"/>
              </a:ext>
            </a:extLst>
          </p:cNvPr>
          <p:cNvSpPr/>
          <p:nvPr/>
        </p:nvSpPr>
        <p:spPr>
          <a:xfrm>
            <a:off x="-321972" y="-177416"/>
            <a:ext cx="12846470" cy="7219908"/>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srgbClr val="FFFFFF"/>
              </a:solidFill>
              <a:effectLst/>
              <a:uLnTx/>
              <a:uFillTx/>
              <a:latin typeface="Calibri"/>
              <a:ea typeface="+mn-ea"/>
              <a:cs typeface="+mn-cs"/>
              <a:sym typeface="Helvetica"/>
            </a:endParaRPr>
          </a:p>
        </p:txBody>
      </p:sp>
      <p:sp>
        <p:nvSpPr>
          <p:cNvPr id="2" name="Title 1"/>
          <p:cNvSpPr>
            <a:spLocks noGrp="1"/>
          </p:cNvSpPr>
          <p:nvPr>
            <p:ph type="title"/>
          </p:nvPr>
        </p:nvSpPr>
        <p:spPr>
          <a:xfrm>
            <a:off x="-328246" y="1100277"/>
            <a:ext cx="12520246" cy="875811"/>
          </a:xfrm>
          <a:solidFill>
            <a:srgbClr val="000000">
              <a:alpha val="54902"/>
            </a:srgbClr>
          </a:solidFill>
        </p:spPr>
        <p:txBody>
          <a:bodyPr>
            <a:normAutofit/>
          </a:bodyPr>
          <a:lstStyle/>
          <a:p>
            <a:pPr algn="ctr">
              <a:lnSpc>
                <a:spcPct val="100000"/>
              </a:lnSpc>
              <a:spcBef>
                <a:spcPts val="0"/>
              </a:spcBef>
              <a:defRPr/>
            </a:pPr>
            <a:r>
              <a:rPr lang="en-US" b="1" dirty="0">
                <a:solidFill>
                  <a:srgbClr val="FFFFFF"/>
                </a:solidFill>
                <a:latin typeface="Arial"/>
                <a:ea typeface="+mn-ea"/>
                <a:cs typeface="Arial"/>
              </a:rPr>
              <a:t>Slide Decks: Accessibility Checker</a:t>
            </a:r>
          </a:p>
        </p:txBody>
      </p:sp>
      <p:sp>
        <p:nvSpPr>
          <p:cNvPr id="17" name="Content Placeholder 2">
            <a:extLst>
              <a:ext uri="{FF2B5EF4-FFF2-40B4-BE49-F238E27FC236}">
                <a16:creationId xmlns:a16="http://schemas.microsoft.com/office/drawing/2014/main" id="{7447C7F0-4048-CE4F-830B-FB302516A418}"/>
              </a:ext>
            </a:extLst>
          </p:cNvPr>
          <p:cNvSpPr>
            <a:spLocks noGrp="1"/>
          </p:cNvSpPr>
          <p:nvPr>
            <p:ph idx="1"/>
          </p:nvPr>
        </p:nvSpPr>
        <p:spPr>
          <a:xfrm>
            <a:off x="5931877" y="2686557"/>
            <a:ext cx="6010656" cy="1719868"/>
          </a:xfrm>
        </p:spPr>
        <p:txBody>
          <a:bodyPr>
            <a:noAutofit/>
          </a:bodyPr>
          <a:lstStyle/>
          <a:p>
            <a:pPr>
              <a:lnSpc>
                <a:spcPct val="150000"/>
              </a:lnSpc>
              <a:spcBef>
                <a:spcPct val="0"/>
              </a:spcBef>
              <a:buClr>
                <a:schemeClr val="bg1"/>
              </a:buClr>
            </a:pPr>
            <a:r>
              <a:rPr lang="en-US" sz="2600" dirty="0">
                <a:solidFill>
                  <a:schemeClr val="bg1"/>
                </a:solidFill>
              </a:rPr>
              <a:t>Always use the “Accessibility Checker” to make sure you haven’t missed anything</a:t>
            </a:r>
          </a:p>
          <a:p>
            <a:pPr>
              <a:lnSpc>
                <a:spcPct val="150000"/>
              </a:lnSpc>
              <a:spcBef>
                <a:spcPct val="0"/>
              </a:spcBef>
              <a:buClr>
                <a:schemeClr val="bg1"/>
              </a:buClr>
            </a:pPr>
            <a:r>
              <a:rPr lang="en-US" sz="2600" dirty="0">
                <a:solidFill>
                  <a:schemeClr val="bg1"/>
                </a:solidFill>
              </a:rPr>
              <a:t>Go to the “Review” Tab</a:t>
            </a:r>
          </a:p>
          <a:p>
            <a:pPr>
              <a:lnSpc>
                <a:spcPct val="150000"/>
              </a:lnSpc>
              <a:spcBef>
                <a:spcPct val="0"/>
              </a:spcBef>
              <a:buClr>
                <a:schemeClr val="bg1"/>
              </a:buClr>
            </a:pPr>
            <a:r>
              <a:rPr lang="en-US" sz="2600" dirty="0">
                <a:solidFill>
                  <a:schemeClr val="bg1"/>
                </a:solidFill>
              </a:rPr>
              <a:t>Choose “Check Accessibility”</a:t>
            </a:r>
          </a:p>
          <a:p>
            <a:pPr>
              <a:lnSpc>
                <a:spcPct val="150000"/>
              </a:lnSpc>
              <a:spcBef>
                <a:spcPct val="0"/>
              </a:spcBef>
              <a:buClr>
                <a:schemeClr val="bg1"/>
              </a:buClr>
            </a:pPr>
            <a:endParaRPr lang="en-US" sz="2600" dirty="0">
              <a:solidFill>
                <a:schemeClr val="bg1"/>
              </a:solidFill>
            </a:endParaRPr>
          </a:p>
        </p:txBody>
      </p:sp>
      <p:pic>
        <p:nvPicPr>
          <p:cNvPr id="8" name="Picture 7" descr="Accessibility Panel for Powerpoint. There are 45 check reading order messages. There are suggested alt-text messages for Picture 3 (slide 28) and Picture 5 (slide 41)">
            <a:extLst>
              <a:ext uri="{FF2B5EF4-FFF2-40B4-BE49-F238E27FC236}">
                <a16:creationId xmlns:a16="http://schemas.microsoft.com/office/drawing/2014/main" id="{8748239C-5728-8540-9874-AE35F678AE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1404" y="2272170"/>
            <a:ext cx="4279900" cy="3365500"/>
          </a:xfrm>
          <a:prstGeom prst="rect">
            <a:avLst/>
          </a:prstGeom>
        </p:spPr>
      </p:pic>
      <p:pic>
        <p:nvPicPr>
          <p:cNvPr id="31" name="image6.png" descr="N Y C Mayor's Office for People with Disabilities logo">
            <a:extLst>
              <a:ext uri="{FF2B5EF4-FFF2-40B4-BE49-F238E27FC236}">
                <a16:creationId xmlns:a16="http://schemas.microsoft.com/office/drawing/2014/main" id="{81C6E875-8430-9547-9978-6E1DEF963D6B}"/>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357860" y="368681"/>
            <a:ext cx="2286000" cy="396513"/>
          </a:xfrm>
          <a:prstGeom prst="rect">
            <a:avLst/>
          </a:prstGeom>
          <a:ln w="12700" cap="flat">
            <a:noFill/>
            <a:miter lim="400000"/>
          </a:ln>
          <a:effectLst/>
        </p:spPr>
      </p:pic>
      <p:sp>
        <p:nvSpPr>
          <p:cNvPr id="22" name="Shape 50">
            <a:extLst>
              <a:ext uri="{FF2B5EF4-FFF2-40B4-BE49-F238E27FC236}">
                <a16:creationId xmlns:a16="http://schemas.microsoft.com/office/drawing/2014/main" id="{1FD609ED-F19E-EC4B-A6A4-8566BCE45E59}"/>
              </a:ext>
              <a:ext uri="{C183D7F6-B498-43B3-948B-1728B52AA6E4}">
                <adec:decorative xmlns:adec="http://schemas.microsoft.com/office/drawing/2017/decorative" val="0"/>
              </a:ext>
            </a:extLst>
          </p:cNvPr>
          <p:cNvSpPr txBox="1"/>
          <p:nvPr/>
        </p:nvSpPr>
        <p:spPr>
          <a:xfrm>
            <a:off x="9959232" y="6172511"/>
            <a:ext cx="199990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18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Arial"/>
                <a:sym typeface="Arial"/>
              </a:rPr>
              <a:t>NYC.gov/disability</a:t>
            </a:r>
            <a:endParaRPr kumimoji="0" sz="1800" b="0" i="0" u="none" strike="noStrike" kern="1200" cap="none" spc="0" normalizeH="0" baseline="0" noProof="0" dirty="0">
              <a:ln>
                <a:noFill/>
              </a:ln>
              <a:solidFill>
                <a:prstClr val="white"/>
              </a:solidFill>
              <a:effectLst/>
              <a:uLnTx/>
              <a:uFillTx/>
              <a:latin typeface="Arial"/>
              <a:cs typeface="Arial"/>
              <a:sym typeface="Arial"/>
            </a:endParaRPr>
          </a:p>
        </p:txBody>
      </p:sp>
      <p:pic>
        <p:nvPicPr>
          <p:cNvPr id="23" name="Picture 22" descr="Twitter logo">
            <a:extLst>
              <a:ext uri="{FF2B5EF4-FFF2-40B4-BE49-F238E27FC236}">
                <a16:creationId xmlns:a16="http://schemas.microsoft.com/office/drawing/2014/main" id="{11D5D29B-D820-2240-9637-76637212FF65}"/>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967" y="6215081"/>
            <a:ext cx="447115" cy="363502"/>
          </a:xfrm>
          <a:prstGeom prst="rect">
            <a:avLst/>
          </a:prstGeom>
        </p:spPr>
      </p:pic>
      <p:sp>
        <p:nvSpPr>
          <p:cNvPr id="12" name="Shape 52">
            <a:extLst>
              <a:ext uri="{FF2B5EF4-FFF2-40B4-BE49-F238E27FC236}">
                <a16:creationId xmlns:a16="http://schemas.microsoft.com/office/drawing/2014/main" id="{F97131C8-06AA-2C4D-BE60-9CDD34F2766D}"/>
              </a:ext>
              <a:ext uri="{C183D7F6-B498-43B3-948B-1728B52AA6E4}">
                <adec:decorative xmlns:adec="http://schemas.microsoft.com/office/drawing/2017/decorative" val="0"/>
              </a:ext>
            </a:extLst>
          </p:cNvPr>
          <p:cNvSpPr/>
          <p:nvPr/>
        </p:nvSpPr>
        <p:spPr>
          <a:xfrm>
            <a:off x="669289" y="6172511"/>
            <a:ext cx="206438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Avenir Book"/>
                <a:cs typeface="Arial"/>
              </a:rPr>
              <a:t>@NYCDisabilities</a:t>
            </a:r>
          </a:p>
        </p:txBody>
      </p:sp>
      <p:grpSp>
        <p:nvGrpSpPr>
          <p:cNvPr id="24" name="Group 23" descr="Collection of accessibility icons">
            <a:extLst>
              <a:ext uri="{C183D7F6-B498-43B3-948B-1728B52AA6E4}">
                <adec:decorative xmlns:adec="http://schemas.microsoft.com/office/drawing/2017/decorative" val="0"/>
              </a:ext>
            </a:extLst>
          </p:cNvPr>
          <p:cNvGrpSpPr/>
          <p:nvPr/>
        </p:nvGrpSpPr>
        <p:grpSpPr>
          <a:xfrm>
            <a:off x="8682338" y="164804"/>
            <a:ext cx="3200401" cy="662009"/>
            <a:chOff x="8682330" y="164800"/>
            <a:chExt cx="3200401" cy="662009"/>
          </a:xfrm>
        </p:grpSpPr>
        <p:pic>
          <p:nvPicPr>
            <p:cNvPr id="25" name="image1.png">
              <a:extLst>
                <a:ext uri="{FF2B5EF4-FFF2-40B4-BE49-F238E27FC236}">
                  <a16:creationId xmlns:a16="http://schemas.microsoft.com/office/drawing/2014/main" id="{85FC182E-35CD-D746-8CEE-EDCB114BE294}"/>
                </a:ext>
              </a:extLst>
            </p:cNvPr>
            <p:cNvPicPr/>
            <p:nvPr/>
          </p:nvPicPr>
          <p:blipFill>
            <a:blip r:embed="rId6"/>
            <a:stretch>
              <a:fillRect/>
            </a:stretch>
          </p:blipFill>
          <p:spPr>
            <a:xfrm>
              <a:off x="9328318" y="168462"/>
              <a:ext cx="647458" cy="647463"/>
            </a:xfrm>
            <a:prstGeom prst="rect">
              <a:avLst/>
            </a:prstGeom>
            <a:ln w="12700" cap="flat">
              <a:noFill/>
              <a:miter lim="400000"/>
            </a:ln>
            <a:effectLst/>
          </p:spPr>
        </p:pic>
        <p:pic>
          <p:nvPicPr>
            <p:cNvPr id="26" name="image2.png">
              <a:extLst>
                <a:ext uri="{FF2B5EF4-FFF2-40B4-BE49-F238E27FC236}">
                  <a16:creationId xmlns:a16="http://schemas.microsoft.com/office/drawing/2014/main" id="{8A1660F7-DF17-9340-BD5A-386C660BFDD5}"/>
                </a:ext>
              </a:extLst>
            </p:cNvPr>
            <p:cNvPicPr/>
            <p:nvPr/>
          </p:nvPicPr>
          <p:blipFill>
            <a:blip r:embed="rId7"/>
            <a:stretch>
              <a:fillRect/>
            </a:stretch>
          </p:blipFill>
          <p:spPr>
            <a:xfrm>
              <a:off x="10601646" y="167576"/>
              <a:ext cx="649229" cy="649235"/>
            </a:xfrm>
            <a:prstGeom prst="rect">
              <a:avLst/>
            </a:prstGeom>
            <a:ln w="12700" cap="flat">
              <a:noFill/>
              <a:miter lim="400000"/>
            </a:ln>
            <a:effectLst/>
          </p:spPr>
        </p:pic>
        <p:pic>
          <p:nvPicPr>
            <p:cNvPr id="27" name="image3.png">
              <a:extLst>
                <a:ext uri="{FF2B5EF4-FFF2-40B4-BE49-F238E27FC236}">
                  <a16:creationId xmlns:a16="http://schemas.microsoft.com/office/drawing/2014/main" id="{1F221A75-13E2-0D4D-A7A2-915DF1DCE003}"/>
                </a:ext>
              </a:extLst>
            </p:cNvPr>
            <p:cNvPicPr/>
            <p:nvPr/>
          </p:nvPicPr>
          <p:blipFill>
            <a:blip r:embed="rId8"/>
            <a:stretch>
              <a:fillRect/>
            </a:stretch>
          </p:blipFill>
          <p:spPr>
            <a:xfrm>
              <a:off x="8685051" y="168462"/>
              <a:ext cx="647457" cy="647463"/>
            </a:xfrm>
            <a:prstGeom prst="rect">
              <a:avLst/>
            </a:prstGeom>
            <a:ln w="12700" cap="flat">
              <a:noFill/>
              <a:miter lim="400000"/>
            </a:ln>
            <a:effectLst/>
          </p:spPr>
        </p:pic>
        <p:pic>
          <p:nvPicPr>
            <p:cNvPr id="28" name="image4.png">
              <a:extLst>
                <a:ext uri="{FF2B5EF4-FFF2-40B4-BE49-F238E27FC236}">
                  <a16:creationId xmlns:a16="http://schemas.microsoft.com/office/drawing/2014/main" id="{1E5252FE-6F1E-0042-AB2D-4AC09D94497D}"/>
                </a:ext>
              </a:extLst>
            </p:cNvPr>
            <p:cNvPicPr/>
            <p:nvPr/>
          </p:nvPicPr>
          <p:blipFill>
            <a:blip r:embed="rId9"/>
            <a:stretch>
              <a:fillRect/>
            </a:stretch>
          </p:blipFill>
          <p:spPr>
            <a:xfrm>
              <a:off x="11232552" y="171188"/>
              <a:ext cx="649229" cy="649235"/>
            </a:xfrm>
            <a:prstGeom prst="rect">
              <a:avLst/>
            </a:prstGeom>
            <a:ln w="12700" cap="flat">
              <a:noFill/>
              <a:miter lim="400000"/>
            </a:ln>
            <a:effectLst/>
          </p:spPr>
        </p:pic>
        <p:pic>
          <p:nvPicPr>
            <p:cNvPr id="29" name="image5.png">
              <a:extLst>
                <a:ext uri="{FF2B5EF4-FFF2-40B4-BE49-F238E27FC236}">
                  <a16:creationId xmlns:a16="http://schemas.microsoft.com/office/drawing/2014/main" id="{8F2BC955-9574-5842-ABF3-7E2FA8D61A3A}"/>
                </a:ext>
              </a:extLst>
            </p:cNvPr>
            <p:cNvPicPr/>
            <p:nvPr/>
          </p:nvPicPr>
          <p:blipFill>
            <a:blip r:embed="rId10"/>
            <a:stretch>
              <a:fillRect/>
            </a:stretch>
          </p:blipFill>
          <p:spPr>
            <a:xfrm>
              <a:off x="9959224" y="168462"/>
              <a:ext cx="647458" cy="647463"/>
            </a:xfrm>
            <a:prstGeom prst="rect">
              <a:avLst/>
            </a:prstGeom>
            <a:ln w="12700" cap="flat">
              <a:noFill/>
              <a:miter lim="400000"/>
            </a:ln>
            <a:effectLst/>
          </p:spPr>
        </p:pic>
        <p:sp>
          <p:nvSpPr>
            <p:cNvPr id="30" name="Shape 75">
              <a:extLst>
                <a:ext uri="{FF2B5EF4-FFF2-40B4-BE49-F238E27FC236}">
                  <a16:creationId xmlns:a16="http://schemas.microsoft.com/office/drawing/2014/main" id="{8A7FD337-5E80-CC42-B23F-99E3946BCAB3}"/>
                </a:ext>
              </a:extLst>
            </p:cNvPr>
            <p:cNvSpPr/>
            <p:nvPr/>
          </p:nvSpPr>
          <p:spPr>
            <a:xfrm>
              <a:off x="8682330" y="164800"/>
              <a:ext cx="3200401" cy="662009"/>
            </a:xfrm>
            <a:prstGeom prst="rect">
              <a:avLst/>
            </a:prstGeom>
            <a:noFill/>
            <a:ln w="508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prstClr val="black"/>
                </a:solidFill>
                <a:effectLst/>
                <a:uLnTx/>
                <a:uFillTx/>
                <a:latin typeface="Calibri"/>
                <a:ea typeface="+mn-ea"/>
                <a:cs typeface="+mn-cs"/>
                <a:sym typeface="Helvetica"/>
              </a:endParaRPr>
            </a:p>
          </p:txBody>
        </p:sp>
      </p:grpSp>
    </p:spTree>
    <p:extLst>
      <p:ext uri="{BB962C8B-B14F-4D97-AF65-F5344CB8AC3E}">
        <p14:creationId xmlns:p14="http://schemas.microsoft.com/office/powerpoint/2010/main" val="33835661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66" descr="*">
            <a:extLst>
              <a:ext uri="{FF2B5EF4-FFF2-40B4-BE49-F238E27FC236}">
                <a16:creationId xmlns:a16="http://schemas.microsoft.com/office/drawing/2014/main" id="{15328D19-AD82-3F44-BAE6-BAEDCE1D8CA6}"/>
              </a:ext>
            </a:extLst>
          </p:cNvPr>
          <p:cNvSpPr/>
          <p:nvPr/>
        </p:nvSpPr>
        <p:spPr>
          <a:xfrm>
            <a:off x="-321972" y="-177416"/>
            <a:ext cx="12846470" cy="7219908"/>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srgbClr val="FFFFFF"/>
              </a:solidFill>
              <a:effectLst/>
              <a:uLnTx/>
              <a:uFillTx/>
              <a:latin typeface="Calibri"/>
              <a:ea typeface="+mn-ea"/>
              <a:cs typeface="+mn-cs"/>
              <a:sym typeface="Helvetica"/>
            </a:endParaRPr>
          </a:p>
        </p:txBody>
      </p:sp>
      <p:sp>
        <p:nvSpPr>
          <p:cNvPr id="2" name="Title 1"/>
          <p:cNvSpPr>
            <a:spLocks noGrp="1"/>
          </p:cNvSpPr>
          <p:nvPr>
            <p:ph type="title"/>
          </p:nvPr>
        </p:nvSpPr>
        <p:spPr>
          <a:xfrm>
            <a:off x="-328246" y="1100277"/>
            <a:ext cx="12520246" cy="875811"/>
          </a:xfrm>
          <a:solidFill>
            <a:srgbClr val="000000">
              <a:alpha val="54902"/>
            </a:srgbClr>
          </a:solidFill>
        </p:spPr>
        <p:txBody>
          <a:bodyPr>
            <a:normAutofit/>
          </a:bodyPr>
          <a:lstStyle/>
          <a:p>
            <a:pPr algn="ctr">
              <a:lnSpc>
                <a:spcPct val="100000"/>
              </a:lnSpc>
              <a:spcBef>
                <a:spcPts val="0"/>
              </a:spcBef>
              <a:defRPr/>
            </a:pPr>
            <a:r>
              <a:rPr lang="en-US" b="1" dirty="0">
                <a:solidFill>
                  <a:srgbClr val="FFFFFF"/>
                </a:solidFill>
                <a:latin typeface="Arial"/>
                <a:ea typeface="+mn-ea"/>
                <a:cs typeface="Arial"/>
              </a:rPr>
              <a:t>Accessible Emails Overview</a:t>
            </a:r>
          </a:p>
        </p:txBody>
      </p:sp>
      <p:sp>
        <p:nvSpPr>
          <p:cNvPr id="17" name="Content Placeholder 2">
            <a:extLst>
              <a:ext uri="{FF2B5EF4-FFF2-40B4-BE49-F238E27FC236}">
                <a16:creationId xmlns:a16="http://schemas.microsoft.com/office/drawing/2014/main" id="{7447C7F0-4048-CE4F-830B-FB302516A418}"/>
              </a:ext>
            </a:extLst>
          </p:cNvPr>
          <p:cNvSpPr>
            <a:spLocks noGrp="1"/>
          </p:cNvSpPr>
          <p:nvPr>
            <p:ph idx="1"/>
          </p:nvPr>
        </p:nvSpPr>
        <p:spPr>
          <a:xfrm>
            <a:off x="669289" y="2150805"/>
            <a:ext cx="4454769" cy="3757626"/>
          </a:xfrm>
        </p:spPr>
        <p:txBody>
          <a:bodyPr>
            <a:normAutofit fontScale="92500" lnSpcReduction="20000"/>
          </a:bodyPr>
          <a:lstStyle/>
          <a:p>
            <a:pPr>
              <a:lnSpc>
                <a:spcPct val="150000"/>
              </a:lnSpc>
              <a:spcBef>
                <a:spcPct val="0"/>
              </a:spcBef>
              <a:buClr>
                <a:schemeClr val="bg1"/>
              </a:buClr>
            </a:pPr>
            <a:r>
              <a:rPr lang="en-US" sz="5000" dirty="0">
                <a:solidFill>
                  <a:schemeClr val="bg1"/>
                </a:solidFill>
              </a:rPr>
              <a:t> Fonts</a:t>
            </a:r>
          </a:p>
          <a:p>
            <a:pPr>
              <a:lnSpc>
                <a:spcPct val="150000"/>
              </a:lnSpc>
              <a:spcBef>
                <a:spcPct val="0"/>
              </a:spcBef>
              <a:buClr>
                <a:schemeClr val="bg1"/>
              </a:buClr>
            </a:pPr>
            <a:r>
              <a:rPr lang="en-US" sz="5000" dirty="0">
                <a:solidFill>
                  <a:schemeClr val="bg1"/>
                </a:solidFill>
              </a:rPr>
              <a:t> Images</a:t>
            </a:r>
          </a:p>
          <a:p>
            <a:pPr>
              <a:lnSpc>
                <a:spcPct val="150000"/>
              </a:lnSpc>
              <a:spcBef>
                <a:spcPct val="0"/>
              </a:spcBef>
              <a:buClr>
                <a:schemeClr val="bg1"/>
              </a:buClr>
            </a:pPr>
            <a:r>
              <a:rPr lang="en-US" sz="5000" dirty="0">
                <a:solidFill>
                  <a:schemeClr val="bg1"/>
                </a:solidFill>
              </a:rPr>
              <a:t> Color Contrast</a:t>
            </a:r>
          </a:p>
          <a:p>
            <a:pPr>
              <a:lnSpc>
                <a:spcPct val="150000"/>
              </a:lnSpc>
              <a:spcBef>
                <a:spcPct val="0"/>
              </a:spcBef>
              <a:buClr>
                <a:schemeClr val="bg1"/>
              </a:buClr>
            </a:pPr>
            <a:r>
              <a:rPr lang="en-US" sz="5000" dirty="0">
                <a:solidFill>
                  <a:schemeClr val="bg1"/>
                </a:solidFill>
              </a:rPr>
              <a:t> Content</a:t>
            </a:r>
          </a:p>
        </p:txBody>
      </p:sp>
      <p:pic>
        <p:nvPicPr>
          <p:cNvPr id="31" name="image6.png" descr="N Y C Mayor's Office for People with Disabilities Logo">
            <a:extLst>
              <a:ext uri="{FF2B5EF4-FFF2-40B4-BE49-F238E27FC236}">
                <a16:creationId xmlns:a16="http://schemas.microsoft.com/office/drawing/2014/main" id="{81C6E875-8430-9547-9978-6E1DEF963D6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57860" y="368681"/>
            <a:ext cx="2286000" cy="396513"/>
          </a:xfrm>
          <a:prstGeom prst="rect">
            <a:avLst/>
          </a:prstGeom>
          <a:ln w="12700" cap="flat">
            <a:noFill/>
            <a:miter lim="400000"/>
          </a:ln>
          <a:effectLst/>
        </p:spPr>
      </p:pic>
      <p:sp>
        <p:nvSpPr>
          <p:cNvPr id="22" name="Shape 50">
            <a:extLst>
              <a:ext uri="{FF2B5EF4-FFF2-40B4-BE49-F238E27FC236}">
                <a16:creationId xmlns:a16="http://schemas.microsoft.com/office/drawing/2014/main" id="{1FD609ED-F19E-EC4B-A6A4-8566BCE45E59}"/>
              </a:ext>
              <a:ext uri="{C183D7F6-B498-43B3-948B-1728B52AA6E4}">
                <adec:decorative xmlns:adec="http://schemas.microsoft.com/office/drawing/2017/decorative" val="0"/>
              </a:ext>
            </a:extLst>
          </p:cNvPr>
          <p:cNvSpPr txBox="1"/>
          <p:nvPr/>
        </p:nvSpPr>
        <p:spPr>
          <a:xfrm>
            <a:off x="9959232" y="6172511"/>
            <a:ext cx="1999908" cy="37959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sz="18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Arial"/>
                <a:sym typeface="Arial"/>
              </a:rPr>
              <a:t>NYC.gov/disability</a:t>
            </a:r>
            <a:endParaRPr kumimoji="0" sz="1800" b="0" i="0" u="none" strike="noStrike" kern="1200" cap="none" spc="0" normalizeH="0" baseline="0" noProof="0" dirty="0">
              <a:ln>
                <a:noFill/>
              </a:ln>
              <a:solidFill>
                <a:prstClr val="white"/>
              </a:solidFill>
              <a:effectLst/>
              <a:uLnTx/>
              <a:uFillTx/>
              <a:latin typeface="Arial"/>
              <a:cs typeface="Arial"/>
              <a:sym typeface="Arial"/>
            </a:endParaRPr>
          </a:p>
        </p:txBody>
      </p:sp>
      <p:pic>
        <p:nvPicPr>
          <p:cNvPr id="23" name="Picture 22" descr="Twitter logo">
            <a:extLst>
              <a:ext uri="{FF2B5EF4-FFF2-40B4-BE49-F238E27FC236}">
                <a16:creationId xmlns:a16="http://schemas.microsoft.com/office/drawing/2014/main" id="{11D5D29B-D820-2240-9637-76637212FF65}"/>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967" y="6215081"/>
            <a:ext cx="447115" cy="363502"/>
          </a:xfrm>
          <a:prstGeom prst="rect">
            <a:avLst/>
          </a:prstGeom>
        </p:spPr>
      </p:pic>
      <p:sp>
        <p:nvSpPr>
          <p:cNvPr id="12" name="Shape 52">
            <a:extLst>
              <a:ext uri="{FF2B5EF4-FFF2-40B4-BE49-F238E27FC236}">
                <a16:creationId xmlns:a16="http://schemas.microsoft.com/office/drawing/2014/main" id="{F97131C8-06AA-2C4D-BE60-9CDD34F2766D}"/>
              </a:ext>
              <a:ext uri="{C183D7F6-B498-43B3-948B-1728B52AA6E4}">
                <adec:decorative xmlns:adec="http://schemas.microsoft.com/office/drawing/2017/decorative" val="0"/>
              </a:ext>
            </a:extLst>
          </p:cNvPr>
          <p:cNvSpPr/>
          <p:nvPr/>
        </p:nvSpPr>
        <p:spPr>
          <a:xfrm>
            <a:off x="669289" y="6172511"/>
            <a:ext cx="2064388" cy="37959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Avenir Book"/>
                <a:cs typeface="Arial"/>
              </a:rPr>
              <a:t>@NYCDisabilities</a:t>
            </a:r>
          </a:p>
        </p:txBody>
      </p:sp>
      <p:grpSp>
        <p:nvGrpSpPr>
          <p:cNvPr id="24" name="Group 23" descr="Collection of accessibility icons">
            <a:extLst>
              <a:ext uri="{C183D7F6-B498-43B3-948B-1728B52AA6E4}">
                <adec:decorative xmlns:adec="http://schemas.microsoft.com/office/drawing/2017/decorative" val="0"/>
              </a:ext>
            </a:extLst>
          </p:cNvPr>
          <p:cNvGrpSpPr/>
          <p:nvPr/>
        </p:nvGrpSpPr>
        <p:grpSpPr>
          <a:xfrm>
            <a:off x="8682338" y="164804"/>
            <a:ext cx="3200401" cy="662009"/>
            <a:chOff x="8682330" y="164800"/>
            <a:chExt cx="3200401" cy="662009"/>
          </a:xfrm>
        </p:grpSpPr>
        <p:pic>
          <p:nvPicPr>
            <p:cNvPr id="25" name="image1.png">
              <a:extLst>
                <a:ext uri="{FF2B5EF4-FFF2-40B4-BE49-F238E27FC236}">
                  <a16:creationId xmlns:a16="http://schemas.microsoft.com/office/drawing/2014/main" id="{85FC182E-35CD-D746-8CEE-EDCB114BE294}"/>
                </a:ext>
              </a:extLst>
            </p:cNvPr>
            <p:cNvPicPr/>
            <p:nvPr/>
          </p:nvPicPr>
          <p:blipFill>
            <a:blip r:embed="rId5"/>
            <a:stretch>
              <a:fillRect/>
            </a:stretch>
          </p:blipFill>
          <p:spPr>
            <a:xfrm>
              <a:off x="9328318" y="168462"/>
              <a:ext cx="647458" cy="647463"/>
            </a:xfrm>
            <a:prstGeom prst="rect">
              <a:avLst/>
            </a:prstGeom>
            <a:ln w="12700" cap="flat">
              <a:noFill/>
              <a:miter lim="400000"/>
            </a:ln>
            <a:effectLst/>
          </p:spPr>
        </p:pic>
        <p:pic>
          <p:nvPicPr>
            <p:cNvPr id="26" name="image2.png">
              <a:extLst>
                <a:ext uri="{FF2B5EF4-FFF2-40B4-BE49-F238E27FC236}">
                  <a16:creationId xmlns:a16="http://schemas.microsoft.com/office/drawing/2014/main" id="{8A1660F7-DF17-9340-BD5A-386C660BFDD5}"/>
                </a:ext>
              </a:extLst>
            </p:cNvPr>
            <p:cNvPicPr/>
            <p:nvPr/>
          </p:nvPicPr>
          <p:blipFill>
            <a:blip r:embed="rId6"/>
            <a:stretch>
              <a:fillRect/>
            </a:stretch>
          </p:blipFill>
          <p:spPr>
            <a:xfrm>
              <a:off x="10601646" y="167576"/>
              <a:ext cx="649229" cy="649235"/>
            </a:xfrm>
            <a:prstGeom prst="rect">
              <a:avLst/>
            </a:prstGeom>
            <a:ln w="12700" cap="flat">
              <a:noFill/>
              <a:miter lim="400000"/>
            </a:ln>
            <a:effectLst/>
          </p:spPr>
        </p:pic>
        <p:pic>
          <p:nvPicPr>
            <p:cNvPr id="27" name="image3.png">
              <a:extLst>
                <a:ext uri="{FF2B5EF4-FFF2-40B4-BE49-F238E27FC236}">
                  <a16:creationId xmlns:a16="http://schemas.microsoft.com/office/drawing/2014/main" id="{1F221A75-13E2-0D4D-A7A2-915DF1DCE003}"/>
                </a:ext>
              </a:extLst>
            </p:cNvPr>
            <p:cNvPicPr/>
            <p:nvPr/>
          </p:nvPicPr>
          <p:blipFill>
            <a:blip r:embed="rId7"/>
            <a:stretch>
              <a:fillRect/>
            </a:stretch>
          </p:blipFill>
          <p:spPr>
            <a:xfrm>
              <a:off x="8685051" y="168462"/>
              <a:ext cx="647457" cy="647463"/>
            </a:xfrm>
            <a:prstGeom prst="rect">
              <a:avLst/>
            </a:prstGeom>
            <a:ln w="12700" cap="flat">
              <a:noFill/>
              <a:miter lim="400000"/>
            </a:ln>
            <a:effectLst/>
          </p:spPr>
        </p:pic>
        <p:pic>
          <p:nvPicPr>
            <p:cNvPr id="28" name="image4.png">
              <a:extLst>
                <a:ext uri="{FF2B5EF4-FFF2-40B4-BE49-F238E27FC236}">
                  <a16:creationId xmlns:a16="http://schemas.microsoft.com/office/drawing/2014/main" id="{1E5252FE-6F1E-0042-AB2D-4AC09D94497D}"/>
                </a:ext>
              </a:extLst>
            </p:cNvPr>
            <p:cNvPicPr/>
            <p:nvPr/>
          </p:nvPicPr>
          <p:blipFill>
            <a:blip r:embed="rId8"/>
            <a:stretch>
              <a:fillRect/>
            </a:stretch>
          </p:blipFill>
          <p:spPr>
            <a:xfrm>
              <a:off x="11232552" y="171188"/>
              <a:ext cx="649229" cy="649235"/>
            </a:xfrm>
            <a:prstGeom prst="rect">
              <a:avLst/>
            </a:prstGeom>
            <a:ln w="12700" cap="flat">
              <a:noFill/>
              <a:miter lim="400000"/>
            </a:ln>
            <a:effectLst/>
          </p:spPr>
        </p:pic>
        <p:pic>
          <p:nvPicPr>
            <p:cNvPr id="29" name="image5.png">
              <a:extLst>
                <a:ext uri="{FF2B5EF4-FFF2-40B4-BE49-F238E27FC236}">
                  <a16:creationId xmlns:a16="http://schemas.microsoft.com/office/drawing/2014/main" id="{8F2BC955-9574-5842-ABF3-7E2FA8D61A3A}"/>
                </a:ext>
              </a:extLst>
            </p:cNvPr>
            <p:cNvPicPr/>
            <p:nvPr/>
          </p:nvPicPr>
          <p:blipFill>
            <a:blip r:embed="rId9"/>
            <a:stretch>
              <a:fillRect/>
            </a:stretch>
          </p:blipFill>
          <p:spPr>
            <a:xfrm>
              <a:off x="9959224" y="168462"/>
              <a:ext cx="647458" cy="647463"/>
            </a:xfrm>
            <a:prstGeom prst="rect">
              <a:avLst/>
            </a:prstGeom>
            <a:ln w="12700" cap="flat">
              <a:noFill/>
              <a:miter lim="400000"/>
            </a:ln>
            <a:effectLst/>
          </p:spPr>
        </p:pic>
        <p:sp>
          <p:nvSpPr>
            <p:cNvPr id="30" name="Shape 75">
              <a:extLst>
                <a:ext uri="{FF2B5EF4-FFF2-40B4-BE49-F238E27FC236}">
                  <a16:creationId xmlns:a16="http://schemas.microsoft.com/office/drawing/2014/main" id="{8A7FD337-5E80-CC42-B23F-99E3946BCAB3}"/>
                </a:ext>
              </a:extLst>
            </p:cNvPr>
            <p:cNvSpPr/>
            <p:nvPr/>
          </p:nvSpPr>
          <p:spPr>
            <a:xfrm>
              <a:off x="8682330" y="164800"/>
              <a:ext cx="3200401" cy="662009"/>
            </a:xfrm>
            <a:prstGeom prst="rect">
              <a:avLst/>
            </a:prstGeom>
            <a:noFill/>
            <a:ln w="508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prstClr val="black"/>
                </a:solidFill>
                <a:effectLst/>
                <a:uLnTx/>
                <a:uFillTx/>
                <a:latin typeface="Calibri"/>
                <a:ea typeface="+mn-ea"/>
                <a:cs typeface="+mn-cs"/>
                <a:sym typeface="Helvetica"/>
              </a:endParaRPr>
            </a:p>
          </p:txBody>
        </p:sp>
      </p:grpSp>
    </p:spTree>
    <p:extLst>
      <p:ext uri="{BB962C8B-B14F-4D97-AF65-F5344CB8AC3E}">
        <p14:creationId xmlns:p14="http://schemas.microsoft.com/office/powerpoint/2010/main" val="38903098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66" descr="*">
            <a:extLst>
              <a:ext uri="{FF2B5EF4-FFF2-40B4-BE49-F238E27FC236}">
                <a16:creationId xmlns:a16="http://schemas.microsoft.com/office/drawing/2014/main" id="{15328D19-AD82-3F44-BAE6-BAEDCE1D8CA6}"/>
              </a:ext>
            </a:extLst>
          </p:cNvPr>
          <p:cNvSpPr/>
          <p:nvPr/>
        </p:nvSpPr>
        <p:spPr>
          <a:xfrm>
            <a:off x="-321972" y="-177416"/>
            <a:ext cx="12846470" cy="7219908"/>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srgbClr val="FFFFFF"/>
              </a:solidFill>
              <a:effectLst/>
              <a:uLnTx/>
              <a:uFillTx/>
              <a:latin typeface="Calibri"/>
              <a:ea typeface="+mn-ea"/>
              <a:cs typeface="+mn-cs"/>
              <a:sym typeface="Helvetica"/>
            </a:endParaRPr>
          </a:p>
        </p:txBody>
      </p:sp>
      <p:sp>
        <p:nvSpPr>
          <p:cNvPr id="2" name="Title 1"/>
          <p:cNvSpPr>
            <a:spLocks noGrp="1"/>
          </p:cNvSpPr>
          <p:nvPr>
            <p:ph type="title"/>
          </p:nvPr>
        </p:nvSpPr>
        <p:spPr>
          <a:xfrm>
            <a:off x="-328246" y="1100277"/>
            <a:ext cx="12520246" cy="875811"/>
          </a:xfrm>
          <a:solidFill>
            <a:srgbClr val="000000">
              <a:alpha val="54902"/>
            </a:srgbClr>
          </a:solidFill>
        </p:spPr>
        <p:txBody>
          <a:bodyPr>
            <a:normAutofit/>
          </a:bodyPr>
          <a:lstStyle/>
          <a:p>
            <a:pPr algn="ctr">
              <a:lnSpc>
                <a:spcPct val="100000"/>
              </a:lnSpc>
              <a:spcBef>
                <a:spcPts val="0"/>
              </a:spcBef>
              <a:defRPr/>
            </a:pPr>
            <a:r>
              <a:rPr lang="en-US" b="1" dirty="0">
                <a:solidFill>
                  <a:srgbClr val="FFFFFF"/>
                </a:solidFill>
                <a:latin typeface="Arial"/>
                <a:ea typeface="+mn-ea"/>
                <a:cs typeface="Arial"/>
              </a:rPr>
              <a:t>Emails: (Layout)</a:t>
            </a:r>
          </a:p>
        </p:txBody>
      </p:sp>
      <p:sp>
        <p:nvSpPr>
          <p:cNvPr id="17" name="Content Placeholder 2">
            <a:extLst>
              <a:ext uri="{FF2B5EF4-FFF2-40B4-BE49-F238E27FC236}">
                <a16:creationId xmlns:a16="http://schemas.microsoft.com/office/drawing/2014/main" id="{7447C7F0-4048-CE4F-830B-FB302516A418}"/>
              </a:ext>
            </a:extLst>
          </p:cNvPr>
          <p:cNvSpPr>
            <a:spLocks noGrp="1"/>
          </p:cNvSpPr>
          <p:nvPr>
            <p:ph idx="1"/>
          </p:nvPr>
        </p:nvSpPr>
        <p:spPr>
          <a:xfrm>
            <a:off x="0" y="2092748"/>
            <a:ext cx="12192000" cy="3817722"/>
          </a:xfrm>
        </p:spPr>
        <p:txBody>
          <a:bodyPr>
            <a:normAutofit/>
          </a:bodyPr>
          <a:lstStyle/>
          <a:p>
            <a:pPr>
              <a:lnSpc>
                <a:spcPct val="150000"/>
              </a:lnSpc>
              <a:spcBef>
                <a:spcPct val="0"/>
              </a:spcBef>
              <a:buClr>
                <a:schemeClr val="bg1"/>
              </a:buClr>
            </a:pPr>
            <a:r>
              <a:rPr lang="en-US" dirty="0">
                <a:solidFill>
                  <a:schemeClr val="bg1"/>
                </a:solidFill>
              </a:rPr>
              <a:t>Avoid using tables to set the layout of your email messages</a:t>
            </a:r>
          </a:p>
        </p:txBody>
      </p:sp>
      <p:pic>
        <p:nvPicPr>
          <p:cNvPr id="31" name="image6.png" descr="N Y C Mayor's Office for People with Disabilities Logo">
            <a:extLst>
              <a:ext uri="{FF2B5EF4-FFF2-40B4-BE49-F238E27FC236}">
                <a16:creationId xmlns:a16="http://schemas.microsoft.com/office/drawing/2014/main" id="{81C6E875-8430-9547-9978-6E1DEF963D6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57860" y="368681"/>
            <a:ext cx="2286000" cy="396513"/>
          </a:xfrm>
          <a:prstGeom prst="rect">
            <a:avLst/>
          </a:prstGeom>
          <a:ln w="12700" cap="flat">
            <a:noFill/>
            <a:miter lim="400000"/>
          </a:ln>
          <a:effectLst/>
        </p:spPr>
      </p:pic>
      <p:sp>
        <p:nvSpPr>
          <p:cNvPr id="22" name="Shape 50">
            <a:extLst>
              <a:ext uri="{FF2B5EF4-FFF2-40B4-BE49-F238E27FC236}">
                <a16:creationId xmlns:a16="http://schemas.microsoft.com/office/drawing/2014/main" id="{1FD609ED-F19E-EC4B-A6A4-8566BCE45E59}"/>
              </a:ext>
              <a:ext uri="{C183D7F6-B498-43B3-948B-1728B52AA6E4}">
                <adec:decorative xmlns:adec="http://schemas.microsoft.com/office/drawing/2017/decorative" val="0"/>
              </a:ext>
            </a:extLst>
          </p:cNvPr>
          <p:cNvSpPr txBox="1"/>
          <p:nvPr/>
        </p:nvSpPr>
        <p:spPr>
          <a:xfrm>
            <a:off x="9959232" y="6172511"/>
            <a:ext cx="199990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18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Arial"/>
                <a:sym typeface="Arial"/>
              </a:rPr>
              <a:t>NYC.gov/disability</a:t>
            </a:r>
            <a:endParaRPr kumimoji="0" sz="1800" b="0" i="0" u="none" strike="noStrike" kern="1200" cap="none" spc="0" normalizeH="0" baseline="0" noProof="0" dirty="0">
              <a:ln>
                <a:noFill/>
              </a:ln>
              <a:solidFill>
                <a:prstClr val="white"/>
              </a:solidFill>
              <a:effectLst/>
              <a:uLnTx/>
              <a:uFillTx/>
              <a:latin typeface="Arial"/>
              <a:cs typeface="Arial"/>
              <a:sym typeface="Arial"/>
            </a:endParaRPr>
          </a:p>
        </p:txBody>
      </p:sp>
      <p:pic>
        <p:nvPicPr>
          <p:cNvPr id="23" name="Picture 22" descr="Twitter logo">
            <a:extLst>
              <a:ext uri="{FF2B5EF4-FFF2-40B4-BE49-F238E27FC236}">
                <a16:creationId xmlns:a16="http://schemas.microsoft.com/office/drawing/2014/main" id="{11D5D29B-D820-2240-9637-76637212FF65}"/>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967" y="6215081"/>
            <a:ext cx="447115" cy="363502"/>
          </a:xfrm>
          <a:prstGeom prst="rect">
            <a:avLst/>
          </a:prstGeom>
        </p:spPr>
      </p:pic>
      <p:sp>
        <p:nvSpPr>
          <p:cNvPr id="12" name="Shape 52">
            <a:extLst>
              <a:ext uri="{FF2B5EF4-FFF2-40B4-BE49-F238E27FC236}">
                <a16:creationId xmlns:a16="http://schemas.microsoft.com/office/drawing/2014/main" id="{F97131C8-06AA-2C4D-BE60-9CDD34F2766D}"/>
              </a:ext>
              <a:ext uri="{C183D7F6-B498-43B3-948B-1728B52AA6E4}">
                <adec:decorative xmlns:adec="http://schemas.microsoft.com/office/drawing/2017/decorative" val="0"/>
              </a:ext>
            </a:extLst>
          </p:cNvPr>
          <p:cNvSpPr/>
          <p:nvPr/>
        </p:nvSpPr>
        <p:spPr>
          <a:xfrm>
            <a:off x="669289" y="6172511"/>
            <a:ext cx="206438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Avenir Book"/>
                <a:cs typeface="Arial"/>
              </a:rPr>
              <a:t>@NYCDisabilities</a:t>
            </a:r>
          </a:p>
        </p:txBody>
      </p:sp>
      <p:grpSp>
        <p:nvGrpSpPr>
          <p:cNvPr id="24" name="Group 23" descr="Collection of accessibility icons">
            <a:extLst>
              <a:ext uri="{C183D7F6-B498-43B3-948B-1728B52AA6E4}">
                <adec:decorative xmlns:adec="http://schemas.microsoft.com/office/drawing/2017/decorative" val="0"/>
              </a:ext>
            </a:extLst>
          </p:cNvPr>
          <p:cNvGrpSpPr/>
          <p:nvPr/>
        </p:nvGrpSpPr>
        <p:grpSpPr>
          <a:xfrm>
            <a:off x="8682338" y="164804"/>
            <a:ext cx="3200401" cy="662009"/>
            <a:chOff x="8682330" y="164800"/>
            <a:chExt cx="3200401" cy="662009"/>
          </a:xfrm>
        </p:grpSpPr>
        <p:pic>
          <p:nvPicPr>
            <p:cNvPr id="25" name="image1.png">
              <a:extLst>
                <a:ext uri="{FF2B5EF4-FFF2-40B4-BE49-F238E27FC236}">
                  <a16:creationId xmlns:a16="http://schemas.microsoft.com/office/drawing/2014/main" id="{85FC182E-35CD-D746-8CEE-EDCB114BE294}"/>
                </a:ext>
              </a:extLst>
            </p:cNvPr>
            <p:cNvPicPr/>
            <p:nvPr/>
          </p:nvPicPr>
          <p:blipFill>
            <a:blip r:embed="rId5"/>
            <a:stretch>
              <a:fillRect/>
            </a:stretch>
          </p:blipFill>
          <p:spPr>
            <a:xfrm>
              <a:off x="9328318" y="168462"/>
              <a:ext cx="647458" cy="647463"/>
            </a:xfrm>
            <a:prstGeom prst="rect">
              <a:avLst/>
            </a:prstGeom>
            <a:ln w="12700" cap="flat">
              <a:noFill/>
              <a:miter lim="400000"/>
            </a:ln>
            <a:effectLst/>
          </p:spPr>
        </p:pic>
        <p:pic>
          <p:nvPicPr>
            <p:cNvPr id="26" name="image2.png">
              <a:extLst>
                <a:ext uri="{FF2B5EF4-FFF2-40B4-BE49-F238E27FC236}">
                  <a16:creationId xmlns:a16="http://schemas.microsoft.com/office/drawing/2014/main" id="{8A1660F7-DF17-9340-BD5A-386C660BFDD5}"/>
                </a:ext>
              </a:extLst>
            </p:cNvPr>
            <p:cNvPicPr/>
            <p:nvPr/>
          </p:nvPicPr>
          <p:blipFill>
            <a:blip r:embed="rId6"/>
            <a:stretch>
              <a:fillRect/>
            </a:stretch>
          </p:blipFill>
          <p:spPr>
            <a:xfrm>
              <a:off x="10601646" y="167576"/>
              <a:ext cx="649229" cy="649235"/>
            </a:xfrm>
            <a:prstGeom prst="rect">
              <a:avLst/>
            </a:prstGeom>
            <a:ln w="12700" cap="flat">
              <a:noFill/>
              <a:miter lim="400000"/>
            </a:ln>
            <a:effectLst/>
          </p:spPr>
        </p:pic>
        <p:pic>
          <p:nvPicPr>
            <p:cNvPr id="27" name="image3.png">
              <a:extLst>
                <a:ext uri="{FF2B5EF4-FFF2-40B4-BE49-F238E27FC236}">
                  <a16:creationId xmlns:a16="http://schemas.microsoft.com/office/drawing/2014/main" id="{1F221A75-13E2-0D4D-A7A2-915DF1DCE003}"/>
                </a:ext>
              </a:extLst>
            </p:cNvPr>
            <p:cNvPicPr/>
            <p:nvPr/>
          </p:nvPicPr>
          <p:blipFill>
            <a:blip r:embed="rId7"/>
            <a:stretch>
              <a:fillRect/>
            </a:stretch>
          </p:blipFill>
          <p:spPr>
            <a:xfrm>
              <a:off x="8685051" y="168462"/>
              <a:ext cx="647457" cy="647463"/>
            </a:xfrm>
            <a:prstGeom prst="rect">
              <a:avLst/>
            </a:prstGeom>
            <a:ln w="12700" cap="flat">
              <a:noFill/>
              <a:miter lim="400000"/>
            </a:ln>
            <a:effectLst/>
          </p:spPr>
        </p:pic>
        <p:pic>
          <p:nvPicPr>
            <p:cNvPr id="28" name="image4.png">
              <a:extLst>
                <a:ext uri="{FF2B5EF4-FFF2-40B4-BE49-F238E27FC236}">
                  <a16:creationId xmlns:a16="http://schemas.microsoft.com/office/drawing/2014/main" id="{1E5252FE-6F1E-0042-AB2D-4AC09D94497D}"/>
                </a:ext>
              </a:extLst>
            </p:cNvPr>
            <p:cNvPicPr/>
            <p:nvPr/>
          </p:nvPicPr>
          <p:blipFill>
            <a:blip r:embed="rId8"/>
            <a:stretch>
              <a:fillRect/>
            </a:stretch>
          </p:blipFill>
          <p:spPr>
            <a:xfrm>
              <a:off x="11232552" y="171188"/>
              <a:ext cx="649229" cy="649235"/>
            </a:xfrm>
            <a:prstGeom prst="rect">
              <a:avLst/>
            </a:prstGeom>
            <a:ln w="12700" cap="flat">
              <a:noFill/>
              <a:miter lim="400000"/>
            </a:ln>
            <a:effectLst/>
          </p:spPr>
        </p:pic>
        <p:pic>
          <p:nvPicPr>
            <p:cNvPr id="29" name="image5.png">
              <a:extLst>
                <a:ext uri="{FF2B5EF4-FFF2-40B4-BE49-F238E27FC236}">
                  <a16:creationId xmlns:a16="http://schemas.microsoft.com/office/drawing/2014/main" id="{8F2BC955-9574-5842-ABF3-7E2FA8D61A3A}"/>
                </a:ext>
              </a:extLst>
            </p:cNvPr>
            <p:cNvPicPr/>
            <p:nvPr/>
          </p:nvPicPr>
          <p:blipFill>
            <a:blip r:embed="rId9"/>
            <a:stretch>
              <a:fillRect/>
            </a:stretch>
          </p:blipFill>
          <p:spPr>
            <a:xfrm>
              <a:off x="9959224" y="168462"/>
              <a:ext cx="647458" cy="647463"/>
            </a:xfrm>
            <a:prstGeom prst="rect">
              <a:avLst/>
            </a:prstGeom>
            <a:ln w="12700" cap="flat">
              <a:noFill/>
              <a:miter lim="400000"/>
            </a:ln>
            <a:effectLst/>
          </p:spPr>
        </p:pic>
        <p:sp>
          <p:nvSpPr>
            <p:cNvPr id="30" name="Shape 75">
              <a:extLst>
                <a:ext uri="{FF2B5EF4-FFF2-40B4-BE49-F238E27FC236}">
                  <a16:creationId xmlns:a16="http://schemas.microsoft.com/office/drawing/2014/main" id="{8A7FD337-5E80-CC42-B23F-99E3946BCAB3}"/>
                </a:ext>
              </a:extLst>
            </p:cNvPr>
            <p:cNvSpPr/>
            <p:nvPr/>
          </p:nvSpPr>
          <p:spPr>
            <a:xfrm>
              <a:off x="8682330" y="164800"/>
              <a:ext cx="3200401" cy="662009"/>
            </a:xfrm>
            <a:prstGeom prst="rect">
              <a:avLst/>
            </a:prstGeom>
            <a:noFill/>
            <a:ln w="508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prstClr val="black"/>
                </a:solidFill>
                <a:effectLst/>
                <a:uLnTx/>
                <a:uFillTx/>
                <a:latin typeface="Calibri"/>
                <a:ea typeface="+mn-ea"/>
                <a:cs typeface="+mn-cs"/>
                <a:sym typeface="Helvetica"/>
              </a:endParaRPr>
            </a:p>
          </p:txBody>
        </p:sp>
      </p:grpSp>
    </p:spTree>
    <p:extLst>
      <p:ext uri="{BB962C8B-B14F-4D97-AF65-F5344CB8AC3E}">
        <p14:creationId xmlns:p14="http://schemas.microsoft.com/office/powerpoint/2010/main" val="20796890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66" descr="*">
            <a:extLst>
              <a:ext uri="{FF2B5EF4-FFF2-40B4-BE49-F238E27FC236}">
                <a16:creationId xmlns:a16="http://schemas.microsoft.com/office/drawing/2014/main" id="{15328D19-AD82-3F44-BAE6-BAEDCE1D8CA6}"/>
              </a:ext>
            </a:extLst>
          </p:cNvPr>
          <p:cNvSpPr/>
          <p:nvPr/>
        </p:nvSpPr>
        <p:spPr>
          <a:xfrm>
            <a:off x="-321972" y="-177416"/>
            <a:ext cx="12846470" cy="7219908"/>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srgbClr val="FFFFFF"/>
              </a:solidFill>
              <a:effectLst/>
              <a:uLnTx/>
              <a:uFillTx/>
              <a:latin typeface="Calibri"/>
              <a:ea typeface="+mn-ea"/>
              <a:cs typeface="+mn-cs"/>
              <a:sym typeface="Helvetica"/>
            </a:endParaRPr>
          </a:p>
        </p:txBody>
      </p:sp>
      <p:sp>
        <p:nvSpPr>
          <p:cNvPr id="2" name="Title 1"/>
          <p:cNvSpPr>
            <a:spLocks noGrp="1"/>
          </p:cNvSpPr>
          <p:nvPr>
            <p:ph type="title"/>
          </p:nvPr>
        </p:nvSpPr>
        <p:spPr>
          <a:xfrm>
            <a:off x="-328246" y="1100277"/>
            <a:ext cx="12520246" cy="875811"/>
          </a:xfrm>
          <a:solidFill>
            <a:srgbClr val="000000">
              <a:alpha val="54902"/>
            </a:srgbClr>
          </a:solidFill>
        </p:spPr>
        <p:txBody>
          <a:bodyPr>
            <a:normAutofit/>
          </a:bodyPr>
          <a:lstStyle/>
          <a:p>
            <a:pPr algn="ctr">
              <a:lnSpc>
                <a:spcPct val="100000"/>
              </a:lnSpc>
              <a:spcBef>
                <a:spcPts val="0"/>
              </a:spcBef>
              <a:defRPr/>
            </a:pPr>
            <a:r>
              <a:rPr lang="en-US" b="1" dirty="0">
                <a:solidFill>
                  <a:srgbClr val="FFFFFF"/>
                </a:solidFill>
                <a:latin typeface="Arial"/>
                <a:ea typeface="+mn-ea"/>
                <a:cs typeface="Arial"/>
              </a:rPr>
              <a:t>Emails: Describing Images (Tips)</a:t>
            </a:r>
          </a:p>
        </p:txBody>
      </p:sp>
      <p:sp>
        <p:nvSpPr>
          <p:cNvPr id="17" name="Content Placeholder 2">
            <a:extLst>
              <a:ext uri="{FF2B5EF4-FFF2-40B4-BE49-F238E27FC236}">
                <a16:creationId xmlns:a16="http://schemas.microsoft.com/office/drawing/2014/main" id="{7447C7F0-4048-CE4F-830B-FB302516A418}"/>
              </a:ext>
            </a:extLst>
          </p:cNvPr>
          <p:cNvSpPr>
            <a:spLocks noGrp="1"/>
          </p:cNvSpPr>
          <p:nvPr>
            <p:ph idx="1"/>
          </p:nvPr>
        </p:nvSpPr>
        <p:spPr>
          <a:xfrm>
            <a:off x="0" y="2255938"/>
            <a:ext cx="12192000" cy="3817722"/>
          </a:xfrm>
        </p:spPr>
        <p:txBody>
          <a:bodyPr>
            <a:normAutofit lnSpcReduction="10000"/>
          </a:bodyPr>
          <a:lstStyle/>
          <a:p>
            <a:pPr>
              <a:lnSpc>
                <a:spcPct val="150000"/>
              </a:lnSpc>
              <a:spcBef>
                <a:spcPct val="0"/>
              </a:spcBef>
              <a:buClr>
                <a:schemeClr val="bg1"/>
              </a:buClr>
            </a:pPr>
            <a:r>
              <a:rPr lang="en-US" dirty="0">
                <a:solidFill>
                  <a:schemeClr val="bg1"/>
                </a:solidFill>
              </a:rPr>
              <a:t>Be clear and concise. Try to keep all descriptions under three sentences long</a:t>
            </a:r>
          </a:p>
          <a:p>
            <a:pPr>
              <a:lnSpc>
                <a:spcPct val="150000"/>
              </a:lnSpc>
              <a:spcBef>
                <a:spcPct val="0"/>
              </a:spcBef>
              <a:buClr>
                <a:schemeClr val="bg1"/>
              </a:buClr>
            </a:pPr>
            <a:r>
              <a:rPr lang="en-US" dirty="0">
                <a:solidFill>
                  <a:schemeClr val="bg1"/>
                </a:solidFill>
              </a:rPr>
              <a:t>For logos you can label it with the organization name and be sure to space out acronyms. </a:t>
            </a:r>
          </a:p>
          <a:p>
            <a:pPr lvl="1">
              <a:lnSpc>
                <a:spcPct val="150000"/>
              </a:lnSpc>
              <a:spcBef>
                <a:spcPct val="0"/>
              </a:spcBef>
              <a:buClr>
                <a:schemeClr val="bg1"/>
              </a:buClr>
            </a:pPr>
            <a:r>
              <a:rPr lang="en-US" dirty="0">
                <a:solidFill>
                  <a:schemeClr val="bg1"/>
                </a:solidFill>
              </a:rPr>
              <a:t>Example: N Y C M O P D logo</a:t>
            </a:r>
          </a:p>
          <a:p>
            <a:pPr>
              <a:lnSpc>
                <a:spcPct val="150000"/>
              </a:lnSpc>
              <a:spcBef>
                <a:spcPct val="0"/>
              </a:spcBef>
              <a:buClr>
                <a:schemeClr val="bg1"/>
              </a:buClr>
            </a:pPr>
            <a:r>
              <a:rPr lang="en-US" dirty="0">
                <a:solidFill>
                  <a:schemeClr val="bg1"/>
                </a:solidFill>
              </a:rPr>
              <a:t>If the image is an event invitation or flyer, include all text that is in the image</a:t>
            </a:r>
          </a:p>
          <a:p>
            <a:pPr>
              <a:lnSpc>
                <a:spcPct val="150000"/>
              </a:lnSpc>
              <a:spcBef>
                <a:spcPct val="0"/>
              </a:spcBef>
              <a:buClr>
                <a:schemeClr val="bg1"/>
              </a:buClr>
            </a:pPr>
            <a:r>
              <a:rPr lang="en-US" dirty="0">
                <a:solidFill>
                  <a:schemeClr val="bg1"/>
                </a:solidFill>
              </a:rPr>
              <a:t>Do not forget to add alt-text to images in your e-mail signature</a:t>
            </a:r>
          </a:p>
          <a:p>
            <a:pPr marL="0" indent="0">
              <a:lnSpc>
                <a:spcPct val="150000"/>
              </a:lnSpc>
              <a:spcBef>
                <a:spcPct val="0"/>
              </a:spcBef>
              <a:buClr>
                <a:schemeClr val="bg1"/>
              </a:buClr>
              <a:buNone/>
            </a:pPr>
            <a:endParaRPr lang="en-US" dirty="0">
              <a:solidFill>
                <a:schemeClr val="bg1"/>
              </a:solidFill>
            </a:endParaRPr>
          </a:p>
          <a:p>
            <a:pPr>
              <a:lnSpc>
                <a:spcPct val="150000"/>
              </a:lnSpc>
              <a:spcBef>
                <a:spcPct val="0"/>
              </a:spcBef>
              <a:buClr>
                <a:schemeClr val="bg1"/>
              </a:buClr>
            </a:pPr>
            <a:endParaRPr lang="en-US" dirty="0">
              <a:solidFill>
                <a:schemeClr val="bg1"/>
              </a:solidFill>
            </a:endParaRPr>
          </a:p>
        </p:txBody>
      </p:sp>
      <p:pic>
        <p:nvPicPr>
          <p:cNvPr id="31" name="image6.png" descr="N Y C Mayor's Office for People with Disabilities Logo">
            <a:extLst>
              <a:ext uri="{FF2B5EF4-FFF2-40B4-BE49-F238E27FC236}">
                <a16:creationId xmlns:a16="http://schemas.microsoft.com/office/drawing/2014/main" id="{81C6E875-8430-9547-9978-6E1DEF963D6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57860" y="368681"/>
            <a:ext cx="2286000" cy="396513"/>
          </a:xfrm>
          <a:prstGeom prst="rect">
            <a:avLst/>
          </a:prstGeom>
          <a:ln w="12700" cap="flat">
            <a:noFill/>
            <a:miter lim="400000"/>
          </a:ln>
          <a:effectLst/>
        </p:spPr>
      </p:pic>
      <p:sp>
        <p:nvSpPr>
          <p:cNvPr id="22" name="Shape 50">
            <a:extLst>
              <a:ext uri="{FF2B5EF4-FFF2-40B4-BE49-F238E27FC236}">
                <a16:creationId xmlns:a16="http://schemas.microsoft.com/office/drawing/2014/main" id="{1FD609ED-F19E-EC4B-A6A4-8566BCE45E59}"/>
              </a:ext>
              <a:ext uri="{C183D7F6-B498-43B3-948B-1728B52AA6E4}">
                <adec:decorative xmlns:adec="http://schemas.microsoft.com/office/drawing/2017/decorative" val="0"/>
              </a:ext>
            </a:extLst>
          </p:cNvPr>
          <p:cNvSpPr txBox="1"/>
          <p:nvPr/>
        </p:nvSpPr>
        <p:spPr>
          <a:xfrm>
            <a:off x="9959232" y="6172511"/>
            <a:ext cx="1999908" cy="37959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sz="18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Arial"/>
                <a:sym typeface="Arial"/>
              </a:rPr>
              <a:t>NYC.gov/disability</a:t>
            </a:r>
            <a:endParaRPr kumimoji="0" sz="1800" b="0" i="0" u="none" strike="noStrike" kern="1200" cap="none" spc="0" normalizeH="0" baseline="0" noProof="0" dirty="0">
              <a:ln>
                <a:noFill/>
              </a:ln>
              <a:solidFill>
                <a:prstClr val="white"/>
              </a:solidFill>
              <a:effectLst/>
              <a:uLnTx/>
              <a:uFillTx/>
              <a:latin typeface="Arial"/>
              <a:cs typeface="Arial"/>
              <a:sym typeface="Arial"/>
            </a:endParaRPr>
          </a:p>
        </p:txBody>
      </p:sp>
      <p:pic>
        <p:nvPicPr>
          <p:cNvPr id="23" name="Picture 22" descr="Twitter logo">
            <a:extLst>
              <a:ext uri="{FF2B5EF4-FFF2-40B4-BE49-F238E27FC236}">
                <a16:creationId xmlns:a16="http://schemas.microsoft.com/office/drawing/2014/main" id="{11D5D29B-D820-2240-9637-76637212FF65}"/>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967" y="6215081"/>
            <a:ext cx="447115" cy="363502"/>
          </a:xfrm>
          <a:prstGeom prst="rect">
            <a:avLst/>
          </a:prstGeom>
        </p:spPr>
      </p:pic>
      <p:sp>
        <p:nvSpPr>
          <p:cNvPr id="12" name="Shape 52">
            <a:extLst>
              <a:ext uri="{FF2B5EF4-FFF2-40B4-BE49-F238E27FC236}">
                <a16:creationId xmlns:a16="http://schemas.microsoft.com/office/drawing/2014/main" id="{F97131C8-06AA-2C4D-BE60-9CDD34F2766D}"/>
              </a:ext>
              <a:ext uri="{C183D7F6-B498-43B3-948B-1728B52AA6E4}">
                <adec:decorative xmlns:adec="http://schemas.microsoft.com/office/drawing/2017/decorative" val="0"/>
              </a:ext>
            </a:extLst>
          </p:cNvPr>
          <p:cNvSpPr/>
          <p:nvPr/>
        </p:nvSpPr>
        <p:spPr>
          <a:xfrm>
            <a:off x="669289" y="6172511"/>
            <a:ext cx="2064388" cy="37959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Avenir Book"/>
                <a:cs typeface="Arial"/>
              </a:rPr>
              <a:t>@NYCDisabilities</a:t>
            </a:r>
          </a:p>
        </p:txBody>
      </p:sp>
      <p:grpSp>
        <p:nvGrpSpPr>
          <p:cNvPr id="24" name="Group 23" descr="Collection of accessibility icons">
            <a:extLst>
              <a:ext uri="{C183D7F6-B498-43B3-948B-1728B52AA6E4}">
                <adec:decorative xmlns:adec="http://schemas.microsoft.com/office/drawing/2017/decorative" val="0"/>
              </a:ext>
            </a:extLst>
          </p:cNvPr>
          <p:cNvGrpSpPr/>
          <p:nvPr/>
        </p:nvGrpSpPr>
        <p:grpSpPr>
          <a:xfrm>
            <a:off x="8682338" y="164804"/>
            <a:ext cx="3200401" cy="662009"/>
            <a:chOff x="8682330" y="164800"/>
            <a:chExt cx="3200401" cy="662009"/>
          </a:xfrm>
        </p:grpSpPr>
        <p:pic>
          <p:nvPicPr>
            <p:cNvPr id="25" name="image1.png">
              <a:extLst>
                <a:ext uri="{FF2B5EF4-FFF2-40B4-BE49-F238E27FC236}">
                  <a16:creationId xmlns:a16="http://schemas.microsoft.com/office/drawing/2014/main" id="{85FC182E-35CD-D746-8CEE-EDCB114BE294}"/>
                </a:ext>
              </a:extLst>
            </p:cNvPr>
            <p:cNvPicPr/>
            <p:nvPr/>
          </p:nvPicPr>
          <p:blipFill>
            <a:blip r:embed="rId5"/>
            <a:stretch>
              <a:fillRect/>
            </a:stretch>
          </p:blipFill>
          <p:spPr>
            <a:xfrm>
              <a:off x="9328318" y="168462"/>
              <a:ext cx="647458" cy="647463"/>
            </a:xfrm>
            <a:prstGeom prst="rect">
              <a:avLst/>
            </a:prstGeom>
            <a:ln w="12700" cap="flat">
              <a:noFill/>
              <a:miter lim="400000"/>
            </a:ln>
            <a:effectLst/>
          </p:spPr>
        </p:pic>
        <p:pic>
          <p:nvPicPr>
            <p:cNvPr id="26" name="image2.png">
              <a:extLst>
                <a:ext uri="{FF2B5EF4-FFF2-40B4-BE49-F238E27FC236}">
                  <a16:creationId xmlns:a16="http://schemas.microsoft.com/office/drawing/2014/main" id="{8A1660F7-DF17-9340-BD5A-386C660BFDD5}"/>
                </a:ext>
              </a:extLst>
            </p:cNvPr>
            <p:cNvPicPr/>
            <p:nvPr/>
          </p:nvPicPr>
          <p:blipFill>
            <a:blip r:embed="rId6"/>
            <a:stretch>
              <a:fillRect/>
            </a:stretch>
          </p:blipFill>
          <p:spPr>
            <a:xfrm>
              <a:off x="10601646" y="167576"/>
              <a:ext cx="649229" cy="649235"/>
            </a:xfrm>
            <a:prstGeom prst="rect">
              <a:avLst/>
            </a:prstGeom>
            <a:ln w="12700" cap="flat">
              <a:noFill/>
              <a:miter lim="400000"/>
            </a:ln>
            <a:effectLst/>
          </p:spPr>
        </p:pic>
        <p:pic>
          <p:nvPicPr>
            <p:cNvPr id="27" name="image3.png">
              <a:extLst>
                <a:ext uri="{FF2B5EF4-FFF2-40B4-BE49-F238E27FC236}">
                  <a16:creationId xmlns:a16="http://schemas.microsoft.com/office/drawing/2014/main" id="{1F221A75-13E2-0D4D-A7A2-915DF1DCE003}"/>
                </a:ext>
              </a:extLst>
            </p:cNvPr>
            <p:cNvPicPr/>
            <p:nvPr/>
          </p:nvPicPr>
          <p:blipFill>
            <a:blip r:embed="rId7"/>
            <a:stretch>
              <a:fillRect/>
            </a:stretch>
          </p:blipFill>
          <p:spPr>
            <a:xfrm>
              <a:off x="8685051" y="168462"/>
              <a:ext cx="647457" cy="647463"/>
            </a:xfrm>
            <a:prstGeom prst="rect">
              <a:avLst/>
            </a:prstGeom>
            <a:ln w="12700" cap="flat">
              <a:noFill/>
              <a:miter lim="400000"/>
            </a:ln>
            <a:effectLst/>
          </p:spPr>
        </p:pic>
        <p:pic>
          <p:nvPicPr>
            <p:cNvPr id="28" name="image4.png">
              <a:extLst>
                <a:ext uri="{FF2B5EF4-FFF2-40B4-BE49-F238E27FC236}">
                  <a16:creationId xmlns:a16="http://schemas.microsoft.com/office/drawing/2014/main" id="{1E5252FE-6F1E-0042-AB2D-4AC09D94497D}"/>
                </a:ext>
              </a:extLst>
            </p:cNvPr>
            <p:cNvPicPr/>
            <p:nvPr/>
          </p:nvPicPr>
          <p:blipFill>
            <a:blip r:embed="rId8"/>
            <a:stretch>
              <a:fillRect/>
            </a:stretch>
          </p:blipFill>
          <p:spPr>
            <a:xfrm>
              <a:off x="11232552" y="171188"/>
              <a:ext cx="649229" cy="649235"/>
            </a:xfrm>
            <a:prstGeom prst="rect">
              <a:avLst/>
            </a:prstGeom>
            <a:ln w="12700" cap="flat">
              <a:noFill/>
              <a:miter lim="400000"/>
            </a:ln>
            <a:effectLst/>
          </p:spPr>
        </p:pic>
        <p:pic>
          <p:nvPicPr>
            <p:cNvPr id="29" name="image5.png">
              <a:extLst>
                <a:ext uri="{FF2B5EF4-FFF2-40B4-BE49-F238E27FC236}">
                  <a16:creationId xmlns:a16="http://schemas.microsoft.com/office/drawing/2014/main" id="{8F2BC955-9574-5842-ABF3-7E2FA8D61A3A}"/>
                </a:ext>
              </a:extLst>
            </p:cNvPr>
            <p:cNvPicPr/>
            <p:nvPr/>
          </p:nvPicPr>
          <p:blipFill>
            <a:blip r:embed="rId9"/>
            <a:stretch>
              <a:fillRect/>
            </a:stretch>
          </p:blipFill>
          <p:spPr>
            <a:xfrm>
              <a:off x="9959224" y="168462"/>
              <a:ext cx="647458" cy="647463"/>
            </a:xfrm>
            <a:prstGeom prst="rect">
              <a:avLst/>
            </a:prstGeom>
            <a:ln w="12700" cap="flat">
              <a:noFill/>
              <a:miter lim="400000"/>
            </a:ln>
            <a:effectLst/>
          </p:spPr>
        </p:pic>
        <p:sp>
          <p:nvSpPr>
            <p:cNvPr id="30" name="Shape 75">
              <a:extLst>
                <a:ext uri="{FF2B5EF4-FFF2-40B4-BE49-F238E27FC236}">
                  <a16:creationId xmlns:a16="http://schemas.microsoft.com/office/drawing/2014/main" id="{8A7FD337-5E80-CC42-B23F-99E3946BCAB3}"/>
                </a:ext>
              </a:extLst>
            </p:cNvPr>
            <p:cNvSpPr/>
            <p:nvPr/>
          </p:nvSpPr>
          <p:spPr>
            <a:xfrm>
              <a:off x="8682330" y="164800"/>
              <a:ext cx="3200401" cy="662009"/>
            </a:xfrm>
            <a:prstGeom prst="rect">
              <a:avLst/>
            </a:prstGeom>
            <a:noFill/>
            <a:ln w="508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prstClr val="black"/>
                </a:solidFill>
                <a:effectLst/>
                <a:uLnTx/>
                <a:uFillTx/>
                <a:latin typeface="Calibri"/>
                <a:ea typeface="+mn-ea"/>
                <a:cs typeface="+mn-cs"/>
                <a:sym typeface="Helvetica"/>
              </a:endParaRPr>
            </a:p>
          </p:txBody>
        </p:sp>
      </p:grpSp>
    </p:spTree>
    <p:extLst>
      <p:ext uri="{BB962C8B-B14F-4D97-AF65-F5344CB8AC3E}">
        <p14:creationId xmlns:p14="http://schemas.microsoft.com/office/powerpoint/2010/main" val="28695706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66" descr="*">
            <a:extLst>
              <a:ext uri="{FF2B5EF4-FFF2-40B4-BE49-F238E27FC236}">
                <a16:creationId xmlns:a16="http://schemas.microsoft.com/office/drawing/2014/main" id="{15328D19-AD82-3F44-BAE6-BAEDCE1D8CA6}"/>
              </a:ext>
            </a:extLst>
          </p:cNvPr>
          <p:cNvSpPr/>
          <p:nvPr/>
        </p:nvSpPr>
        <p:spPr>
          <a:xfrm>
            <a:off x="-321972" y="-177416"/>
            <a:ext cx="12846470" cy="7219908"/>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srgbClr val="FFFFFF"/>
              </a:solidFill>
              <a:effectLst/>
              <a:uLnTx/>
              <a:uFillTx/>
              <a:latin typeface="Calibri"/>
              <a:ea typeface="+mn-ea"/>
              <a:cs typeface="+mn-cs"/>
              <a:sym typeface="Helvetica"/>
            </a:endParaRPr>
          </a:p>
        </p:txBody>
      </p:sp>
      <p:sp>
        <p:nvSpPr>
          <p:cNvPr id="2" name="Title 1"/>
          <p:cNvSpPr>
            <a:spLocks noGrp="1"/>
          </p:cNvSpPr>
          <p:nvPr>
            <p:ph type="title"/>
          </p:nvPr>
        </p:nvSpPr>
        <p:spPr>
          <a:xfrm>
            <a:off x="-328246" y="1100277"/>
            <a:ext cx="12520246" cy="875811"/>
          </a:xfrm>
          <a:solidFill>
            <a:srgbClr val="000000">
              <a:alpha val="54902"/>
            </a:srgbClr>
          </a:solidFill>
        </p:spPr>
        <p:txBody>
          <a:bodyPr>
            <a:normAutofit/>
          </a:bodyPr>
          <a:lstStyle/>
          <a:p>
            <a:pPr algn="ctr">
              <a:lnSpc>
                <a:spcPct val="100000"/>
              </a:lnSpc>
              <a:spcBef>
                <a:spcPts val="0"/>
              </a:spcBef>
              <a:defRPr/>
            </a:pPr>
            <a:r>
              <a:rPr lang="en-US" b="1" dirty="0">
                <a:solidFill>
                  <a:srgbClr val="FFFFFF"/>
                </a:solidFill>
                <a:latin typeface="Arial"/>
                <a:ea typeface="+mn-ea"/>
                <a:cs typeface="Arial"/>
              </a:rPr>
              <a:t>Thank you</a:t>
            </a:r>
          </a:p>
        </p:txBody>
      </p:sp>
      <p:sp>
        <p:nvSpPr>
          <p:cNvPr id="17" name="Content Placeholder 2">
            <a:extLst>
              <a:ext uri="{FF2B5EF4-FFF2-40B4-BE49-F238E27FC236}">
                <a16:creationId xmlns:a16="http://schemas.microsoft.com/office/drawing/2014/main" id="{7447C7F0-4048-CE4F-830B-FB302516A418}"/>
              </a:ext>
            </a:extLst>
          </p:cNvPr>
          <p:cNvSpPr>
            <a:spLocks noGrp="1"/>
          </p:cNvSpPr>
          <p:nvPr>
            <p:ph idx="1"/>
          </p:nvPr>
        </p:nvSpPr>
        <p:spPr>
          <a:xfrm>
            <a:off x="0" y="2827854"/>
            <a:ext cx="12192000" cy="1977228"/>
          </a:xfrm>
        </p:spPr>
        <p:txBody>
          <a:bodyPr numCol="3">
            <a:normAutofit fontScale="85000" lnSpcReduction="10000"/>
          </a:bodyPr>
          <a:lstStyle/>
          <a:p>
            <a:pPr marL="0" indent="0" algn="ctr">
              <a:lnSpc>
                <a:spcPct val="150000"/>
              </a:lnSpc>
              <a:spcBef>
                <a:spcPct val="0"/>
              </a:spcBef>
              <a:buClr>
                <a:schemeClr val="bg1"/>
              </a:buClr>
              <a:buNone/>
            </a:pPr>
            <a:r>
              <a:rPr lang="en-US" b="1" dirty="0" err="1">
                <a:solidFill>
                  <a:schemeClr val="bg1"/>
                </a:solidFill>
              </a:rPr>
              <a:t>Walei</a:t>
            </a:r>
            <a:r>
              <a:rPr lang="en-US" b="1" dirty="0">
                <a:solidFill>
                  <a:schemeClr val="bg1"/>
                </a:solidFill>
              </a:rPr>
              <a:t> Sabry</a:t>
            </a:r>
          </a:p>
          <a:p>
            <a:pPr marL="0" indent="0" algn="ctr">
              <a:lnSpc>
                <a:spcPct val="150000"/>
              </a:lnSpc>
              <a:spcBef>
                <a:spcPct val="0"/>
              </a:spcBef>
              <a:buClr>
                <a:schemeClr val="bg1"/>
              </a:buClr>
              <a:buNone/>
            </a:pPr>
            <a:r>
              <a:rPr lang="en-US" dirty="0">
                <a:solidFill>
                  <a:schemeClr val="bg1"/>
                </a:solidFill>
              </a:rPr>
              <a:t>Digital Accessibility Coordinator</a:t>
            </a:r>
          </a:p>
          <a:p>
            <a:pPr marL="0" indent="0" algn="ctr">
              <a:lnSpc>
                <a:spcPct val="150000"/>
              </a:lnSpc>
              <a:spcBef>
                <a:spcPct val="0"/>
              </a:spcBef>
              <a:buClr>
                <a:schemeClr val="bg1"/>
              </a:buClr>
              <a:buNone/>
            </a:pPr>
            <a:r>
              <a:rPr lang="en-US" dirty="0">
                <a:solidFill>
                  <a:schemeClr val="bg1"/>
                </a:solidFill>
                <a:hlinkClick r:id="rId3"/>
              </a:rPr>
              <a:t>wsabry@doitt.nyc.gov</a:t>
            </a:r>
            <a:r>
              <a:rPr lang="en-US" dirty="0">
                <a:solidFill>
                  <a:schemeClr val="bg1"/>
                </a:solidFill>
              </a:rPr>
              <a:t> </a:t>
            </a:r>
          </a:p>
          <a:p>
            <a:pPr marL="0" indent="0" algn="ctr">
              <a:lnSpc>
                <a:spcPct val="150000"/>
              </a:lnSpc>
              <a:spcBef>
                <a:spcPct val="0"/>
              </a:spcBef>
              <a:buClr>
                <a:schemeClr val="bg1"/>
              </a:buClr>
              <a:buNone/>
            </a:pPr>
            <a:r>
              <a:rPr lang="en-US" b="1" dirty="0">
                <a:solidFill>
                  <a:schemeClr val="bg1"/>
                </a:solidFill>
              </a:rPr>
              <a:t>Arthur Jacobs</a:t>
            </a:r>
          </a:p>
          <a:p>
            <a:pPr marL="0" indent="0" algn="ctr">
              <a:lnSpc>
                <a:spcPct val="150000"/>
              </a:lnSpc>
              <a:spcBef>
                <a:spcPct val="0"/>
              </a:spcBef>
              <a:buClr>
                <a:schemeClr val="bg1"/>
              </a:buClr>
              <a:buNone/>
            </a:pPr>
            <a:r>
              <a:rPr lang="en-US" dirty="0">
                <a:solidFill>
                  <a:schemeClr val="bg1"/>
                </a:solidFill>
              </a:rPr>
              <a:t>Housing Coordinator</a:t>
            </a:r>
          </a:p>
          <a:p>
            <a:pPr marL="0" indent="0" algn="ctr">
              <a:lnSpc>
                <a:spcPct val="150000"/>
              </a:lnSpc>
              <a:spcBef>
                <a:spcPct val="0"/>
              </a:spcBef>
              <a:buClr>
                <a:schemeClr val="bg1"/>
              </a:buClr>
              <a:buNone/>
            </a:pPr>
            <a:r>
              <a:rPr lang="en-US" dirty="0">
                <a:solidFill>
                  <a:schemeClr val="bg1"/>
                </a:solidFill>
                <a:hlinkClick r:id="rId4"/>
              </a:rPr>
              <a:t>ajacobs2@cityhall.nyc.gov</a:t>
            </a:r>
            <a:r>
              <a:rPr lang="en-US" dirty="0">
                <a:solidFill>
                  <a:schemeClr val="bg1"/>
                </a:solidFill>
              </a:rPr>
              <a:t> </a:t>
            </a:r>
          </a:p>
          <a:p>
            <a:pPr marL="0" indent="0" algn="ctr">
              <a:lnSpc>
                <a:spcPct val="150000"/>
              </a:lnSpc>
              <a:spcBef>
                <a:spcPct val="0"/>
              </a:spcBef>
              <a:buClr>
                <a:schemeClr val="bg1"/>
              </a:buClr>
              <a:buNone/>
            </a:pPr>
            <a:r>
              <a:rPr lang="en-US" b="1" dirty="0">
                <a:solidFill>
                  <a:schemeClr val="bg1"/>
                </a:solidFill>
              </a:rPr>
              <a:t>Jon Novick</a:t>
            </a:r>
          </a:p>
          <a:p>
            <a:pPr marL="0" indent="0" algn="ctr">
              <a:lnSpc>
                <a:spcPct val="150000"/>
              </a:lnSpc>
              <a:spcBef>
                <a:spcPct val="0"/>
              </a:spcBef>
              <a:buClr>
                <a:schemeClr val="bg1"/>
              </a:buClr>
              <a:buNone/>
            </a:pPr>
            <a:r>
              <a:rPr lang="en-US" dirty="0">
                <a:solidFill>
                  <a:schemeClr val="bg1"/>
                </a:solidFill>
              </a:rPr>
              <a:t>Outreach Manager</a:t>
            </a:r>
          </a:p>
          <a:p>
            <a:pPr marL="0" indent="0" algn="ctr">
              <a:lnSpc>
                <a:spcPct val="150000"/>
              </a:lnSpc>
              <a:spcBef>
                <a:spcPct val="0"/>
              </a:spcBef>
              <a:buClr>
                <a:schemeClr val="bg1"/>
              </a:buClr>
              <a:buNone/>
            </a:pPr>
            <a:r>
              <a:rPr lang="en-US" dirty="0">
                <a:solidFill>
                  <a:schemeClr val="bg1"/>
                </a:solidFill>
                <a:hlinkClick r:id="rId5"/>
              </a:rPr>
              <a:t>jnovick@cityhall.nyc.gov</a:t>
            </a:r>
            <a:r>
              <a:rPr lang="en-US" dirty="0">
                <a:solidFill>
                  <a:schemeClr val="bg1"/>
                </a:solidFill>
              </a:rPr>
              <a:t> </a:t>
            </a:r>
          </a:p>
        </p:txBody>
      </p:sp>
      <p:pic>
        <p:nvPicPr>
          <p:cNvPr id="31" name="image6.png" descr="N Y C Mayor's Office for People with Disabilities Logo">
            <a:extLst>
              <a:ext uri="{FF2B5EF4-FFF2-40B4-BE49-F238E27FC236}">
                <a16:creationId xmlns:a16="http://schemas.microsoft.com/office/drawing/2014/main" id="{81C6E875-8430-9547-9978-6E1DEF963D6B}"/>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357860" y="368681"/>
            <a:ext cx="2286000" cy="396513"/>
          </a:xfrm>
          <a:prstGeom prst="rect">
            <a:avLst/>
          </a:prstGeom>
          <a:ln w="12700" cap="flat">
            <a:noFill/>
            <a:miter lim="400000"/>
          </a:ln>
          <a:effectLst/>
        </p:spPr>
      </p:pic>
      <p:sp>
        <p:nvSpPr>
          <p:cNvPr id="22" name="Shape 50">
            <a:extLst>
              <a:ext uri="{FF2B5EF4-FFF2-40B4-BE49-F238E27FC236}">
                <a16:creationId xmlns:a16="http://schemas.microsoft.com/office/drawing/2014/main" id="{1FD609ED-F19E-EC4B-A6A4-8566BCE45E59}"/>
              </a:ext>
              <a:ext uri="{C183D7F6-B498-43B3-948B-1728B52AA6E4}">
                <adec:decorative xmlns:adec="http://schemas.microsoft.com/office/drawing/2017/decorative" val="0"/>
              </a:ext>
            </a:extLst>
          </p:cNvPr>
          <p:cNvSpPr txBox="1"/>
          <p:nvPr/>
        </p:nvSpPr>
        <p:spPr>
          <a:xfrm>
            <a:off x="9959232" y="6172511"/>
            <a:ext cx="1999908" cy="37959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sz="18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Arial"/>
                <a:sym typeface="Arial"/>
              </a:rPr>
              <a:t>NYC.gov/disability</a:t>
            </a:r>
            <a:endParaRPr kumimoji="0" sz="1800" b="0" i="0" u="none" strike="noStrike" kern="1200" cap="none" spc="0" normalizeH="0" baseline="0" noProof="0" dirty="0">
              <a:ln>
                <a:noFill/>
              </a:ln>
              <a:solidFill>
                <a:prstClr val="white"/>
              </a:solidFill>
              <a:effectLst/>
              <a:uLnTx/>
              <a:uFillTx/>
              <a:latin typeface="Arial"/>
              <a:cs typeface="Arial"/>
              <a:sym typeface="Arial"/>
            </a:endParaRPr>
          </a:p>
        </p:txBody>
      </p:sp>
      <p:pic>
        <p:nvPicPr>
          <p:cNvPr id="23" name="Picture 22" descr="Twitter logo">
            <a:extLst>
              <a:ext uri="{FF2B5EF4-FFF2-40B4-BE49-F238E27FC236}">
                <a16:creationId xmlns:a16="http://schemas.microsoft.com/office/drawing/2014/main" id="{11D5D29B-D820-2240-9637-76637212FF65}"/>
              </a:ext>
              <a:ext uri="{C183D7F6-B498-43B3-948B-1728B52AA6E4}">
                <adec:decorative xmlns:adec="http://schemas.microsoft.com/office/drawing/2017/decorative" val="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8967" y="6215081"/>
            <a:ext cx="447115" cy="363502"/>
          </a:xfrm>
          <a:prstGeom prst="rect">
            <a:avLst/>
          </a:prstGeom>
        </p:spPr>
      </p:pic>
      <p:sp>
        <p:nvSpPr>
          <p:cNvPr id="12" name="Shape 52">
            <a:extLst>
              <a:ext uri="{FF2B5EF4-FFF2-40B4-BE49-F238E27FC236}">
                <a16:creationId xmlns:a16="http://schemas.microsoft.com/office/drawing/2014/main" id="{F97131C8-06AA-2C4D-BE60-9CDD34F2766D}"/>
              </a:ext>
              <a:ext uri="{C183D7F6-B498-43B3-948B-1728B52AA6E4}">
                <adec:decorative xmlns:adec="http://schemas.microsoft.com/office/drawing/2017/decorative" val="0"/>
              </a:ext>
            </a:extLst>
          </p:cNvPr>
          <p:cNvSpPr/>
          <p:nvPr/>
        </p:nvSpPr>
        <p:spPr>
          <a:xfrm>
            <a:off x="669289" y="6172511"/>
            <a:ext cx="2064388" cy="37959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Avenir Book"/>
                <a:cs typeface="Arial"/>
              </a:rPr>
              <a:t>@NYCDisabilities</a:t>
            </a:r>
          </a:p>
        </p:txBody>
      </p:sp>
      <p:grpSp>
        <p:nvGrpSpPr>
          <p:cNvPr id="24" name="Group 23" descr="Collection of accessibility icons">
            <a:extLst>
              <a:ext uri="{C183D7F6-B498-43B3-948B-1728B52AA6E4}">
                <adec:decorative xmlns:adec="http://schemas.microsoft.com/office/drawing/2017/decorative" val="0"/>
              </a:ext>
            </a:extLst>
          </p:cNvPr>
          <p:cNvGrpSpPr/>
          <p:nvPr/>
        </p:nvGrpSpPr>
        <p:grpSpPr>
          <a:xfrm>
            <a:off x="8682338" y="164804"/>
            <a:ext cx="3200401" cy="662009"/>
            <a:chOff x="8682330" y="164800"/>
            <a:chExt cx="3200401" cy="662009"/>
          </a:xfrm>
        </p:grpSpPr>
        <p:pic>
          <p:nvPicPr>
            <p:cNvPr id="25" name="image1.png">
              <a:extLst>
                <a:ext uri="{FF2B5EF4-FFF2-40B4-BE49-F238E27FC236}">
                  <a16:creationId xmlns:a16="http://schemas.microsoft.com/office/drawing/2014/main" id="{85FC182E-35CD-D746-8CEE-EDCB114BE294}"/>
                </a:ext>
              </a:extLst>
            </p:cNvPr>
            <p:cNvPicPr/>
            <p:nvPr/>
          </p:nvPicPr>
          <p:blipFill>
            <a:blip r:embed="rId8"/>
            <a:stretch>
              <a:fillRect/>
            </a:stretch>
          </p:blipFill>
          <p:spPr>
            <a:xfrm>
              <a:off x="9328318" y="168462"/>
              <a:ext cx="647458" cy="647463"/>
            </a:xfrm>
            <a:prstGeom prst="rect">
              <a:avLst/>
            </a:prstGeom>
            <a:ln w="12700" cap="flat">
              <a:noFill/>
              <a:miter lim="400000"/>
            </a:ln>
            <a:effectLst/>
          </p:spPr>
        </p:pic>
        <p:pic>
          <p:nvPicPr>
            <p:cNvPr id="26" name="image2.png">
              <a:extLst>
                <a:ext uri="{FF2B5EF4-FFF2-40B4-BE49-F238E27FC236}">
                  <a16:creationId xmlns:a16="http://schemas.microsoft.com/office/drawing/2014/main" id="{8A1660F7-DF17-9340-BD5A-386C660BFDD5}"/>
                </a:ext>
              </a:extLst>
            </p:cNvPr>
            <p:cNvPicPr/>
            <p:nvPr/>
          </p:nvPicPr>
          <p:blipFill>
            <a:blip r:embed="rId9"/>
            <a:stretch>
              <a:fillRect/>
            </a:stretch>
          </p:blipFill>
          <p:spPr>
            <a:xfrm>
              <a:off x="10601646" y="167576"/>
              <a:ext cx="649229" cy="649235"/>
            </a:xfrm>
            <a:prstGeom prst="rect">
              <a:avLst/>
            </a:prstGeom>
            <a:ln w="12700" cap="flat">
              <a:noFill/>
              <a:miter lim="400000"/>
            </a:ln>
            <a:effectLst/>
          </p:spPr>
        </p:pic>
        <p:pic>
          <p:nvPicPr>
            <p:cNvPr id="27" name="image3.png">
              <a:extLst>
                <a:ext uri="{FF2B5EF4-FFF2-40B4-BE49-F238E27FC236}">
                  <a16:creationId xmlns:a16="http://schemas.microsoft.com/office/drawing/2014/main" id="{1F221A75-13E2-0D4D-A7A2-915DF1DCE003}"/>
                </a:ext>
              </a:extLst>
            </p:cNvPr>
            <p:cNvPicPr/>
            <p:nvPr/>
          </p:nvPicPr>
          <p:blipFill>
            <a:blip r:embed="rId10"/>
            <a:stretch>
              <a:fillRect/>
            </a:stretch>
          </p:blipFill>
          <p:spPr>
            <a:xfrm>
              <a:off x="8685051" y="168462"/>
              <a:ext cx="647457" cy="647463"/>
            </a:xfrm>
            <a:prstGeom prst="rect">
              <a:avLst/>
            </a:prstGeom>
            <a:ln w="12700" cap="flat">
              <a:noFill/>
              <a:miter lim="400000"/>
            </a:ln>
            <a:effectLst/>
          </p:spPr>
        </p:pic>
        <p:pic>
          <p:nvPicPr>
            <p:cNvPr id="28" name="image4.png">
              <a:extLst>
                <a:ext uri="{FF2B5EF4-FFF2-40B4-BE49-F238E27FC236}">
                  <a16:creationId xmlns:a16="http://schemas.microsoft.com/office/drawing/2014/main" id="{1E5252FE-6F1E-0042-AB2D-4AC09D94497D}"/>
                </a:ext>
              </a:extLst>
            </p:cNvPr>
            <p:cNvPicPr/>
            <p:nvPr/>
          </p:nvPicPr>
          <p:blipFill>
            <a:blip r:embed="rId11"/>
            <a:stretch>
              <a:fillRect/>
            </a:stretch>
          </p:blipFill>
          <p:spPr>
            <a:xfrm>
              <a:off x="11232552" y="171188"/>
              <a:ext cx="649229" cy="649235"/>
            </a:xfrm>
            <a:prstGeom prst="rect">
              <a:avLst/>
            </a:prstGeom>
            <a:ln w="12700" cap="flat">
              <a:noFill/>
              <a:miter lim="400000"/>
            </a:ln>
            <a:effectLst/>
          </p:spPr>
        </p:pic>
        <p:pic>
          <p:nvPicPr>
            <p:cNvPr id="29" name="image5.png">
              <a:extLst>
                <a:ext uri="{FF2B5EF4-FFF2-40B4-BE49-F238E27FC236}">
                  <a16:creationId xmlns:a16="http://schemas.microsoft.com/office/drawing/2014/main" id="{8F2BC955-9574-5842-ABF3-7E2FA8D61A3A}"/>
                </a:ext>
              </a:extLst>
            </p:cNvPr>
            <p:cNvPicPr/>
            <p:nvPr/>
          </p:nvPicPr>
          <p:blipFill>
            <a:blip r:embed="rId12"/>
            <a:stretch>
              <a:fillRect/>
            </a:stretch>
          </p:blipFill>
          <p:spPr>
            <a:xfrm>
              <a:off x="9959224" y="168462"/>
              <a:ext cx="647458" cy="647463"/>
            </a:xfrm>
            <a:prstGeom prst="rect">
              <a:avLst/>
            </a:prstGeom>
            <a:ln w="12700" cap="flat">
              <a:noFill/>
              <a:miter lim="400000"/>
            </a:ln>
            <a:effectLst/>
          </p:spPr>
        </p:pic>
        <p:sp>
          <p:nvSpPr>
            <p:cNvPr id="30" name="Shape 75">
              <a:extLst>
                <a:ext uri="{FF2B5EF4-FFF2-40B4-BE49-F238E27FC236}">
                  <a16:creationId xmlns:a16="http://schemas.microsoft.com/office/drawing/2014/main" id="{8A7FD337-5E80-CC42-B23F-99E3946BCAB3}"/>
                </a:ext>
              </a:extLst>
            </p:cNvPr>
            <p:cNvSpPr/>
            <p:nvPr/>
          </p:nvSpPr>
          <p:spPr>
            <a:xfrm>
              <a:off x="8682330" y="164800"/>
              <a:ext cx="3200401" cy="662009"/>
            </a:xfrm>
            <a:prstGeom prst="rect">
              <a:avLst/>
            </a:prstGeom>
            <a:noFill/>
            <a:ln w="508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prstClr val="black"/>
                </a:solidFill>
                <a:effectLst/>
                <a:uLnTx/>
                <a:uFillTx/>
                <a:latin typeface="Calibri"/>
                <a:ea typeface="+mn-ea"/>
                <a:cs typeface="+mn-cs"/>
                <a:sym typeface="Helvetica"/>
              </a:endParaRPr>
            </a:p>
          </p:txBody>
        </p:sp>
      </p:grpSp>
    </p:spTree>
    <p:extLst>
      <p:ext uri="{BB962C8B-B14F-4D97-AF65-F5344CB8AC3E}">
        <p14:creationId xmlns:p14="http://schemas.microsoft.com/office/powerpoint/2010/main" val="218420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66" descr="*">
            <a:extLst>
              <a:ext uri="{FF2B5EF4-FFF2-40B4-BE49-F238E27FC236}">
                <a16:creationId xmlns:a16="http://schemas.microsoft.com/office/drawing/2014/main" id="{15328D19-AD82-3F44-BAE6-BAEDCE1D8CA6}"/>
              </a:ext>
            </a:extLst>
          </p:cNvPr>
          <p:cNvSpPr/>
          <p:nvPr/>
        </p:nvSpPr>
        <p:spPr>
          <a:xfrm>
            <a:off x="-321972" y="-177416"/>
            <a:ext cx="12846470" cy="7219908"/>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srgbClr val="FFFFFF"/>
              </a:solidFill>
              <a:effectLst/>
              <a:uLnTx/>
              <a:uFillTx/>
              <a:latin typeface="Calibri"/>
              <a:ea typeface="+mn-ea"/>
              <a:cs typeface="+mn-cs"/>
              <a:sym typeface="Helvetica"/>
            </a:endParaRPr>
          </a:p>
        </p:txBody>
      </p:sp>
      <p:sp>
        <p:nvSpPr>
          <p:cNvPr id="2" name="Title 1"/>
          <p:cNvSpPr>
            <a:spLocks noGrp="1"/>
          </p:cNvSpPr>
          <p:nvPr>
            <p:ph type="title"/>
          </p:nvPr>
        </p:nvSpPr>
        <p:spPr>
          <a:xfrm>
            <a:off x="-328246" y="1100277"/>
            <a:ext cx="12520246" cy="875811"/>
          </a:xfrm>
          <a:solidFill>
            <a:srgbClr val="000000">
              <a:alpha val="54902"/>
            </a:srgbClr>
          </a:solidFill>
        </p:spPr>
        <p:txBody>
          <a:bodyPr>
            <a:normAutofit/>
          </a:bodyPr>
          <a:lstStyle/>
          <a:p>
            <a:pPr algn="ctr">
              <a:lnSpc>
                <a:spcPct val="100000"/>
              </a:lnSpc>
              <a:spcBef>
                <a:spcPts val="0"/>
              </a:spcBef>
              <a:defRPr/>
            </a:pPr>
            <a:r>
              <a:rPr lang="en-US" b="1" dirty="0">
                <a:solidFill>
                  <a:srgbClr val="FFFFFF"/>
                </a:solidFill>
                <a:latin typeface="Arial"/>
                <a:ea typeface="+mn-ea"/>
                <a:cs typeface="Arial"/>
              </a:rPr>
              <a:t>Documents: Font Accessibility</a:t>
            </a:r>
          </a:p>
        </p:txBody>
      </p:sp>
      <p:pic>
        <p:nvPicPr>
          <p:cNvPr id="16" name="Picture 15" descr="The letter F is written twice. Once using a Serif Font which has decorative elements that make it more difficult to read. The second version is in Sanserif font with no decorative elements which makes it easier to read.">
            <a:extLst>
              <a:ext uri="{FF2B5EF4-FFF2-40B4-BE49-F238E27FC236}">
                <a16:creationId xmlns:a16="http://schemas.microsoft.com/office/drawing/2014/main" id="{BE4699B4-EEFE-0147-9DEE-840F318400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747" y="2723815"/>
            <a:ext cx="5060042" cy="2799890"/>
          </a:xfrm>
          <a:prstGeom prst="rect">
            <a:avLst/>
          </a:prstGeom>
        </p:spPr>
      </p:pic>
      <p:sp>
        <p:nvSpPr>
          <p:cNvPr id="17" name="Content Placeholder 2">
            <a:extLst>
              <a:ext uri="{FF2B5EF4-FFF2-40B4-BE49-F238E27FC236}">
                <a16:creationId xmlns:a16="http://schemas.microsoft.com/office/drawing/2014/main" id="{7447C7F0-4048-CE4F-830B-FB302516A418}"/>
              </a:ext>
            </a:extLst>
          </p:cNvPr>
          <p:cNvSpPr>
            <a:spLocks noGrp="1"/>
          </p:cNvSpPr>
          <p:nvPr>
            <p:ph idx="1"/>
          </p:nvPr>
        </p:nvSpPr>
        <p:spPr>
          <a:xfrm>
            <a:off x="-1" y="2092747"/>
            <a:ext cx="12192001" cy="3843595"/>
          </a:xfrm>
        </p:spPr>
        <p:txBody>
          <a:bodyPr>
            <a:normAutofit fontScale="47500" lnSpcReduction="20000"/>
          </a:bodyPr>
          <a:lstStyle/>
          <a:p>
            <a:pPr>
              <a:lnSpc>
                <a:spcPct val="150000"/>
              </a:lnSpc>
              <a:spcBef>
                <a:spcPct val="0"/>
              </a:spcBef>
              <a:buClr>
                <a:schemeClr val="bg1"/>
              </a:buClr>
            </a:pPr>
            <a:r>
              <a:rPr lang="en-US" sz="5000" dirty="0">
                <a:solidFill>
                  <a:schemeClr val="bg1"/>
                </a:solidFill>
              </a:rPr>
              <a:t>Minimum Font Size: 12 Points</a:t>
            </a:r>
          </a:p>
          <a:p>
            <a:pPr>
              <a:lnSpc>
                <a:spcPct val="150000"/>
              </a:lnSpc>
              <a:spcBef>
                <a:spcPct val="0"/>
              </a:spcBef>
              <a:buClr>
                <a:schemeClr val="bg1"/>
              </a:buClr>
            </a:pPr>
            <a:r>
              <a:rPr lang="en-US" sz="5000" dirty="0">
                <a:solidFill>
                  <a:schemeClr val="bg1"/>
                </a:solidFill>
              </a:rPr>
              <a:t>Large Print Font Size: 18 Points</a:t>
            </a:r>
          </a:p>
          <a:p>
            <a:pPr>
              <a:lnSpc>
                <a:spcPct val="150000"/>
              </a:lnSpc>
              <a:spcBef>
                <a:spcPct val="0"/>
              </a:spcBef>
              <a:buClr>
                <a:schemeClr val="bg1"/>
              </a:buClr>
            </a:pPr>
            <a:r>
              <a:rPr lang="en-US" sz="5000" dirty="0">
                <a:solidFill>
                  <a:schemeClr val="bg1"/>
                </a:solidFill>
              </a:rPr>
              <a:t>Use Accessible Fonts from Sanserif Family</a:t>
            </a:r>
          </a:p>
          <a:p>
            <a:pPr lvl="1">
              <a:lnSpc>
                <a:spcPct val="150000"/>
              </a:lnSpc>
              <a:spcBef>
                <a:spcPct val="0"/>
              </a:spcBef>
              <a:buClr>
                <a:schemeClr val="bg1"/>
              </a:buClr>
            </a:pPr>
            <a:r>
              <a:rPr lang="en-US" sz="4600" dirty="0">
                <a:solidFill>
                  <a:schemeClr val="bg1"/>
                </a:solidFill>
              </a:rPr>
              <a:t>Arial</a:t>
            </a:r>
          </a:p>
          <a:p>
            <a:pPr lvl="1">
              <a:lnSpc>
                <a:spcPct val="150000"/>
              </a:lnSpc>
              <a:spcBef>
                <a:spcPct val="0"/>
              </a:spcBef>
              <a:buClr>
                <a:schemeClr val="bg1"/>
              </a:buClr>
            </a:pPr>
            <a:r>
              <a:rPr lang="en-US" sz="4600" dirty="0">
                <a:solidFill>
                  <a:schemeClr val="bg1"/>
                </a:solidFill>
              </a:rPr>
              <a:t>Verdana</a:t>
            </a:r>
          </a:p>
          <a:p>
            <a:pPr lvl="1">
              <a:lnSpc>
                <a:spcPct val="150000"/>
              </a:lnSpc>
              <a:spcBef>
                <a:spcPct val="0"/>
              </a:spcBef>
              <a:buClr>
                <a:schemeClr val="bg1"/>
              </a:buClr>
            </a:pPr>
            <a:r>
              <a:rPr lang="en-US" sz="4600" dirty="0">
                <a:solidFill>
                  <a:schemeClr val="bg1"/>
                </a:solidFill>
              </a:rPr>
              <a:t>Tahoma</a:t>
            </a:r>
          </a:p>
          <a:p>
            <a:pPr lvl="1">
              <a:lnSpc>
                <a:spcPct val="150000"/>
              </a:lnSpc>
              <a:spcBef>
                <a:spcPct val="0"/>
              </a:spcBef>
              <a:buClr>
                <a:schemeClr val="bg1"/>
              </a:buClr>
            </a:pPr>
            <a:r>
              <a:rPr lang="en-US" sz="4600" dirty="0">
                <a:solidFill>
                  <a:schemeClr val="bg1"/>
                </a:solidFill>
              </a:rPr>
              <a:t>Helvetica</a:t>
            </a:r>
          </a:p>
          <a:p>
            <a:pPr lvl="1">
              <a:lnSpc>
                <a:spcPct val="150000"/>
              </a:lnSpc>
              <a:spcBef>
                <a:spcPct val="0"/>
              </a:spcBef>
              <a:buClr>
                <a:schemeClr val="bg1"/>
              </a:buClr>
            </a:pPr>
            <a:r>
              <a:rPr lang="en-US" sz="4600" dirty="0">
                <a:solidFill>
                  <a:schemeClr val="bg1"/>
                </a:solidFill>
              </a:rPr>
              <a:t>Calibri</a:t>
            </a:r>
          </a:p>
          <a:p>
            <a:pPr>
              <a:lnSpc>
                <a:spcPct val="150000"/>
              </a:lnSpc>
              <a:spcBef>
                <a:spcPct val="0"/>
              </a:spcBef>
              <a:buClr>
                <a:schemeClr val="bg1"/>
              </a:buClr>
            </a:pPr>
            <a:endParaRPr lang="en-US" sz="5000" dirty="0">
              <a:solidFill>
                <a:schemeClr val="bg1"/>
              </a:solidFill>
            </a:endParaRPr>
          </a:p>
          <a:p>
            <a:pPr>
              <a:lnSpc>
                <a:spcPct val="150000"/>
              </a:lnSpc>
              <a:spcBef>
                <a:spcPct val="0"/>
              </a:spcBef>
              <a:buClr>
                <a:schemeClr val="bg1"/>
              </a:buClr>
            </a:pPr>
            <a:endParaRPr lang="en-US" sz="5000" dirty="0">
              <a:solidFill>
                <a:schemeClr val="bg1"/>
              </a:solidFill>
            </a:endParaRPr>
          </a:p>
        </p:txBody>
      </p:sp>
      <p:pic>
        <p:nvPicPr>
          <p:cNvPr id="31" name="image6.png" descr="N Y C Mayor's Office for People with Disabilities Logo">
            <a:extLst>
              <a:ext uri="{FF2B5EF4-FFF2-40B4-BE49-F238E27FC236}">
                <a16:creationId xmlns:a16="http://schemas.microsoft.com/office/drawing/2014/main" id="{81C6E875-8430-9547-9978-6E1DEF963D6B}"/>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357860" y="368681"/>
            <a:ext cx="2286000" cy="396513"/>
          </a:xfrm>
          <a:prstGeom prst="rect">
            <a:avLst/>
          </a:prstGeom>
          <a:ln w="12700" cap="flat">
            <a:noFill/>
            <a:miter lim="400000"/>
          </a:ln>
          <a:effectLst/>
        </p:spPr>
      </p:pic>
      <p:sp>
        <p:nvSpPr>
          <p:cNvPr id="22" name="Shape 50">
            <a:extLst>
              <a:ext uri="{FF2B5EF4-FFF2-40B4-BE49-F238E27FC236}">
                <a16:creationId xmlns:a16="http://schemas.microsoft.com/office/drawing/2014/main" id="{1FD609ED-F19E-EC4B-A6A4-8566BCE45E59}"/>
              </a:ext>
              <a:ext uri="{C183D7F6-B498-43B3-948B-1728B52AA6E4}">
                <adec:decorative xmlns:adec="http://schemas.microsoft.com/office/drawing/2017/decorative" val="0"/>
              </a:ext>
            </a:extLst>
          </p:cNvPr>
          <p:cNvSpPr txBox="1"/>
          <p:nvPr/>
        </p:nvSpPr>
        <p:spPr>
          <a:xfrm>
            <a:off x="9959232" y="6172511"/>
            <a:ext cx="199990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18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Arial"/>
                <a:sym typeface="Arial"/>
              </a:rPr>
              <a:t>NYC.gov/disability</a:t>
            </a:r>
            <a:endParaRPr kumimoji="0" sz="1800" b="0" i="0" u="none" strike="noStrike" kern="1200" cap="none" spc="0" normalizeH="0" baseline="0" noProof="0" dirty="0">
              <a:ln>
                <a:noFill/>
              </a:ln>
              <a:solidFill>
                <a:prstClr val="white"/>
              </a:solidFill>
              <a:effectLst/>
              <a:uLnTx/>
              <a:uFillTx/>
              <a:latin typeface="Arial"/>
              <a:cs typeface="Arial"/>
              <a:sym typeface="Arial"/>
            </a:endParaRPr>
          </a:p>
        </p:txBody>
      </p:sp>
      <p:pic>
        <p:nvPicPr>
          <p:cNvPr id="23" name="Picture 22" descr="Twitter logo">
            <a:extLst>
              <a:ext uri="{FF2B5EF4-FFF2-40B4-BE49-F238E27FC236}">
                <a16:creationId xmlns:a16="http://schemas.microsoft.com/office/drawing/2014/main" id="{11D5D29B-D820-2240-9637-76637212FF65}"/>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967" y="6215081"/>
            <a:ext cx="447115" cy="363502"/>
          </a:xfrm>
          <a:prstGeom prst="rect">
            <a:avLst/>
          </a:prstGeom>
        </p:spPr>
      </p:pic>
      <p:sp>
        <p:nvSpPr>
          <p:cNvPr id="12" name="Shape 52">
            <a:extLst>
              <a:ext uri="{FF2B5EF4-FFF2-40B4-BE49-F238E27FC236}">
                <a16:creationId xmlns:a16="http://schemas.microsoft.com/office/drawing/2014/main" id="{F97131C8-06AA-2C4D-BE60-9CDD34F2766D}"/>
              </a:ext>
              <a:ext uri="{C183D7F6-B498-43B3-948B-1728B52AA6E4}">
                <adec:decorative xmlns:adec="http://schemas.microsoft.com/office/drawing/2017/decorative" val="0"/>
              </a:ext>
            </a:extLst>
          </p:cNvPr>
          <p:cNvSpPr/>
          <p:nvPr/>
        </p:nvSpPr>
        <p:spPr>
          <a:xfrm>
            <a:off x="669289" y="6172511"/>
            <a:ext cx="206438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Avenir Book"/>
                <a:cs typeface="Arial"/>
              </a:rPr>
              <a:t>@NYCDisabilities</a:t>
            </a:r>
          </a:p>
        </p:txBody>
      </p:sp>
      <p:grpSp>
        <p:nvGrpSpPr>
          <p:cNvPr id="24" name="Group 23" descr="Collection of accessibility icons">
            <a:extLst>
              <a:ext uri="{C183D7F6-B498-43B3-948B-1728B52AA6E4}">
                <adec:decorative xmlns:adec="http://schemas.microsoft.com/office/drawing/2017/decorative" val="0"/>
              </a:ext>
            </a:extLst>
          </p:cNvPr>
          <p:cNvGrpSpPr/>
          <p:nvPr/>
        </p:nvGrpSpPr>
        <p:grpSpPr>
          <a:xfrm>
            <a:off x="8682338" y="164804"/>
            <a:ext cx="3200401" cy="662009"/>
            <a:chOff x="8682330" y="164800"/>
            <a:chExt cx="3200401" cy="662009"/>
          </a:xfrm>
        </p:grpSpPr>
        <p:pic>
          <p:nvPicPr>
            <p:cNvPr id="25" name="image1.png">
              <a:extLst>
                <a:ext uri="{FF2B5EF4-FFF2-40B4-BE49-F238E27FC236}">
                  <a16:creationId xmlns:a16="http://schemas.microsoft.com/office/drawing/2014/main" id="{85FC182E-35CD-D746-8CEE-EDCB114BE294}"/>
                </a:ext>
              </a:extLst>
            </p:cNvPr>
            <p:cNvPicPr/>
            <p:nvPr/>
          </p:nvPicPr>
          <p:blipFill>
            <a:blip r:embed="rId6"/>
            <a:stretch>
              <a:fillRect/>
            </a:stretch>
          </p:blipFill>
          <p:spPr>
            <a:xfrm>
              <a:off x="9328318" y="168462"/>
              <a:ext cx="647458" cy="647463"/>
            </a:xfrm>
            <a:prstGeom prst="rect">
              <a:avLst/>
            </a:prstGeom>
            <a:ln w="12700" cap="flat">
              <a:noFill/>
              <a:miter lim="400000"/>
            </a:ln>
            <a:effectLst/>
          </p:spPr>
        </p:pic>
        <p:pic>
          <p:nvPicPr>
            <p:cNvPr id="26" name="image2.png">
              <a:extLst>
                <a:ext uri="{FF2B5EF4-FFF2-40B4-BE49-F238E27FC236}">
                  <a16:creationId xmlns:a16="http://schemas.microsoft.com/office/drawing/2014/main" id="{8A1660F7-DF17-9340-BD5A-386C660BFDD5}"/>
                </a:ext>
              </a:extLst>
            </p:cNvPr>
            <p:cNvPicPr/>
            <p:nvPr/>
          </p:nvPicPr>
          <p:blipFill>
            <a:blip r:embed="rId7"/>
            <a:stretch>
              <a:fillRect/>
            </a:stretch>
          </p:blipFill>
          <p:spPr>
            <a:xfrm>
              <a:off x="10601646" y="167576"/>
              <a:ext cx="649229" cy="649235"/>
            </a:xfrm>
            <a:prstGeom prst="rect">
              <a:avLst/>
            </a:prstGeom>
            <a:ln w="12700" cap="flat">
              <a:noFill/>
              <a:miter lim="400000"/>
            </a:ln>
            <a:effectLst/>
          </p:spPr>
        </p:pic>
        <p:pic>
          <p:nvPicPr>
            <p:cNvPr id="27" name="image3.png">
              <a:extLst>
                <a:ext uri="{FF2B5EF4-FFF2-40B4-BE49-F238E27FC236}">
                  <a16:creationId xmlns:a16="http://schemas.microsoft.com/office/drawing/2014/main" id="{1F221A75-13E2-0D4D-A7A2-915DF1DCE003}"/>
                </a:ext>
              </a:extLst>
            </p:cNvPr>
            <p:cNvPicPr/>
            <p:nvPr/>
          </p:nvPicPr>
          <p:blipFill>
            <a:blip r:embed="rId8"/>
            <a:stretch>
              <a:fillRect/>
            </a:stretch>
          </p:blipFill>
          <p:spPr>
            <a:xfrm>
              <a:off x="8685051" y="168462"/>
              <a:ext cx="647457" cy="647463"/>
            </a:xfrm>
            <a:prstGeom prst="rect">
              <a:avLst/>
            </a:prstGeom>
            <a:ln w="12700" cap="flat">
              <a:noFill/>
              <a:miter lim="400000"/>
            </a:ln>
            <a:effectLst/>
          </p:spPr>
        </p:pic>
        <p:pic>
          <p:nvPicPr>
            <p:cNvPr id="28" name="image4.png">
              <a:extLst>
                <a:ext uri="{FF2B5EF4-FFF2-40B4-BE49-F238E27FC236}">
                  <a16:creationId xmlns:a16="http://schemas.microsoft.com/office/drawing/2014/main" id="{1E5252FE-6F1E-0042-AB2D-4AC09D94497D}"/>
                </a:ext>
              </a:extLst>
            </p:cNvPr>
            <p:cNvPicPr/>
            <p:nvPr/>
          </p:nvPicPr>
          <p:blipFill>
            <a:blip r:embed="rId9"/>
            <a:stretch>
              <a:fillRect/>
            </a:stretch>
          </p:blipFill>
          <p:spPr>
            <a:xfrm>
              <a:off x="11232552" y="171188"/>
              <a:ext cx="649229" cy="649235"/>
            </a:xfrm>
            <a:prstGeom prst="rect">
              <a:avLst/>
            </a:prstGeom>
            <a:ln w="12700" cap="flat">
              <a:noFill/>
              <a:miter lim="400000"/>
            </a:ln>
            <a:effectLst/>
          </p:spPr>
        </p:pic>
        <p:pic>
          <p:nvPicPr>
            <p:cNvPr id="29" name="image5.png">
              <a:extLst>
                <a:ext uri="{FF2B5EF4-FFF2-40B4-BE49-F238E27FC236}">
                  <a16:creationId xmlns:a16="http://schemas.microsoft.com/office/drawing/2014/main" id="{8F2BC955-9574-5842-ABF3-7E2FA8D61A3A}"/>
                </a:ext>
              </a:extLst>
            </p:cNvPr>
            <p:cNvPicPr/>
            <p:nvPr/>
          </p:nvPicPr>
          <p:blipFill>
            <a:blip r:embed="rId10"/>
            <a:stretch>
              <a:fillRect/>
            </a:stretch>
          </p:blipFill>
          <p:spPr>
            <a:xfrm>
              <a:off x="9959224" y="168462"/>
              <a:ext cx="647458" cy="647463"/>
            </a:xfrm>
            <a:prstGeom prst="rect">
              <a:avLst/>
            </a:prstGeom>
            <a:ln w="12700" cap="flat">
              <a:noFill/>
              <a:miter lim="400000"/>
            </a:ln>
            <a:effectLst/>
          </p:spPr>
        </p:pic>
        <p:sp>
          <p:nvSpPr>
            <p:cNvPr id="30" name="Shape 75">
              <a:extLst>
                <a:ext uri="{FF2B5EF4-FFF2-40B4-BE49-F238E27FC236}">
                  <a16:creationId xmlns:a16="http://schemas.microsoft.com/office/drawing/2014/main" id="{8A7FD337-5E80-CC42-B23F-99E3946BCAB3}"/>
                </a:ext>
              </a:extLst>
            </p:cNvPr>
            <p:cNvSpPr/>
            <p:nvPr/>
          </p:nvSpPr>
          <p:spPr>
            <a:xfrm>
              <a:off x="8682330" y="164800"/>
              <a:ext cx="3200401" cy="662009"/>
            </a:xfrm>
            <a:prstGeom prst="rect">
              <a:avLst/>
            </a:prstGeom>
            <a:noFill/>
            <a:ln w="508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prstClr val="black"/>
                </a:solidFill>
                <a:effectLst/>
                <a:uLnTx/>
                <a:uFillTx/>
                <a:latin typeface="Calibri"/>
                <a:ea typeface="+mn-ea"/>
                <a:cs typeface="+mn-cs"/>
                <a:sym typeface="Helvetica"/>
              </a:endParaRPr>
            </a:p>
          </p:txBody>
        </p:sp>
      </p:grpSp>
    </p:spTree>
    <p:extLst>
      <p:ext uri="{BB962C8B-B14F-4D97-AF65-F5344CB8AC3E}">
        <p14:creationId xmlns:p14="http://schemas.microsoft.com/office/powerpoint/2010/main" val="707256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66" descr="*">
            <a:extLst>
              <a:ext uri="{FF2B5EF4-FFF2-40B4-BE49-F238E27FC236}">
                <a16:creationId xmlns:a16="http://schemas.microsoft.com/office/drawing/2014/main" id="{15328D19-AD82-3F44-BAE6-BAEDCE1D8CA6}"/>
              </a:ext>
            </a:extLst>
          </p:cNvPr>
          <p:cNvSpPr/>
          <p:nvPr/>
        </p:nvSpPr>
        <p:spPr>
          <a:xfrm>
            <a:off x="-321972" y="-177416"/>
            <a:ext cx="12846470" cy="7219908"/>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srgbClr val="FFFFFF"/>
              </a:solidFill>
              <a:effectLst/>
              <a:uLnTx/>
              <a:uFillTx/>
              <a:latin typeface="Calibri"/>
              <a:ea typeface="+mn-ea"/>
              <a:cs typeface="+mn-cs"/>
              <a:sym typeface="Helvetica"/>
            </a:endParaRPr>
          </a:p>
        </p:txBody>
      </p:sp>
      <p:sp>
        <p:nvSpPr>
          <p:cNvPr id="2" name="Title 1"/>
          <p:cNvSpPr>
            <a:spLocks noGrp="1"/>
          </p:cNvSpPr>
          <p:nvPr>
            <p:ph type="title"/>
          </p:nvPr>
        </p:nvSpPr>
        <p:spPr>
          <a:xfrm>
            <a:off x="-328247" y="1100277"/>
            <a:ext cx="12846470" cy="875811"/>
          </a:xfrm>
          <a:solidFill>
            <a:srgbClr val="000000">
              <a:alpha val="54902"/>
            </a:srgbClr>
          </a:solidFill>
        </p:spPr>
        <p:txBody>
          <a:bodyPr>
            <a:normAutofit/>
          </a:bodyPr>
          <a:lstStyle/>
          <a:p>
            <a:pPr algn="ctr">
              <a:lnSpc>
                <a:spcPct val="100000"/>
              </a:lnSpc>
              <a:spcBef>
                <a:spcPts val="0"/>
              </a:spcBef>
              <a:defRPr/>
            </a:pPr>
            <a:r>
              <a:rPr lang="en-US" b="1" dirty="0">
                <a:solidFill>
                  <a:srgbClr val="FFFFFF"/>
                </a:solidFill>
                <a:latin typeface="Arial"/>
                <a:ea typeface="+mn-ea"/>
                <a:cs typeface="Arial"/>
              </a:rPr>
              <a:t>Documents: Color Contrast</a:t>
            </a:r>
          </a:p>
        </p:txBody>
      </p:sp>
      <p:sp>
        <p:nvSpPr>
          <p:cNvPr id="17" name="Content Placeholder 2">
            <a:extLst>
              <a:ext uri="{FF2B5EF4-FFF2-40B4-BE49-F238E27FC236}">
                <a16:creationId xmlns:a16="http://schemas.microsoft.com/office/drawing/2014/main" id="{7447C7F0-4048-CE4F-830B-FB302516A418}"/>
              </a:ext>
            </a:extLst>
          </p:cNvPr>
          <p:cNvSpPr>
            <a:spLocks noGrp="1"/>
          </p:cNvSpPr>
          <p:nvPr>
            <p:ph idx="1"/>
          </p:nvPr>
        </p:nvSpPr>
        <p:spPr>
          <a:xfrm>
            <a:off x="142423" y="2469266"/>
            <a:ext cx="11905129" cy="1982991"/>
          </a:xfrm>
        </p:spPr>
        <p:txBody>
          <a:bodyPr>
            <a:normAutofit fontScale="92500"/>
          </a:bodyPr>
          <a:lstStyle/>
          <a:p>
            <a:pPr>
              <a:lnSpc>
                <a:spcPct val="150000"/>
              </a:lnSpc>
              <a:spcBef>
                <a:spcPct val="0"/>
              </a:spcBef>
              <a:buClr>
                <a:schemeClr val="bg1"/>
              </a:buClr>
            </a:pPr>
            <a:r>
              <a:rPr lang="en-US" dirty="0">
                <a:solidFill>
                  <a:schemeClr val="bg1"/>
                </a:solidFill>
              </a:rPr>
              <a:t>The color contrast between any text and its background needs to have a ratio of 4.5:1</a:t>
            </a:r>
          </a:p>
          <a:p>
            <a:pPr>
              <a:lnSpc>
                <a:spcPct val="150000"/>
              </a:lnSpc>
              <a:spcBef>
                <a:spcPct val="0"/>
              </a:spcBef>
              <a:buClr>
                <a:schemeClr val="bg1"/>
              </a:buClr>
            </a:pPr>
            <a:r>
              <a:rPr lang="en-US" dirty="0">
                <a:solidFill>
                  <a:schemeClr val="bg1"/>
                </a:solidFill>
              </a:rPr>
              <a:t>Use color contrast checkers</a:t>
            </a:r>
          </a:p>
          <a:p>
            <a:pPr>
              <a:lnSpc>
                <a:spcPct val="150000"/>
              </a:lnSpc>
              <a:spcBef>
                <a:spcPct val="0"/>
              </a:spcBef>
              <a:buClr>
                <a:schemeClr val="bg1"/>
              </a:buClr>
            </a:pPr>
            <a:r>
              <a:rPr lang="en-US" b="1" dirty="0" err="1">
                <a:solidFill>
                  <a:schemeClr val="bg1"/>
                </a:solidFill>
              </a:rPr>
              <a:t>Webaim</a:t>
            </a:r>
            <a:r>
              <a:rPr lang="en-US" b="1" dirty="0">
                <a:solidFill>
                  <a:schemeClr val="bg1"/>
                </a:solidFill>
              </a:rPr>
              <a:t> Color Contrast Checker - </a:t>
            </a:r>
            <a:r>
              <a:rPr lang="en-US" dirty="0">
                <a:solidFill>
                  <a:schemeClr val="bg1"/>
                </a:solidFill>
              </a:rPr>
              <a:t>https://webaim.org/resources/contrastchecker/</a:t>
            </a:r>
          </a:p>
          <a:p>
            <a:pPr>
              <a:lnSpc>
                <a:spcPct val="150000"/>
              </a:lnSpc>
              <a:spcBef>
                <a:spcPct val="0"/>
              </a:spcBef>
              <a:buClr>
                <a:schemeClr val="bg1"/>
              </a:buClr>
            </a:pPr>
            <a:endParaRPr lang="en-US" dirty="0">
              <a:solidFill>
                <a:schemeClr val="bg1"/>
              </a:solidFill>
            </a:endParaRPr>
          </a:p>
          <a:p>
            <a:pPr>
              <a:lnSpc>
                <a:spcPct val="150000"/>
              </a:lnSpc>
              <a:spcBef>
                <a:spcPct val="0"/>
              </a:spcBef>
              <a:buClr>
                <a:schemeClr val="bg1"/>
              </a:buClr>
            </a:pPr>
            <a:endParaRPr lang="en-US" dirty="0">
              <a:solidFill>
                <a:schemeClr val="bg1"/>
              </a:solidFill>
            </a:endParaRPr>
          </a:p>
        </p:txBody>
      </p:sp>
      <p:pic>
        <p:nvPicPr>
          <p:cNvPr id="31" name="image6.png" descr="N Y C Mayor's Office for People with Disabilities Logo">
            <a:extLst>
              <a:ext uri="{FF2B5EF4-FFF2-40B4-BE49-F238E27FC236}">
                <a16:creationId xmlns:a16="http://schemas.microsoft.com/office/drawing/2014/main" id="{81C6E875-8430-9547-9978-6E1DEF963D6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57860" y="368681"/>
            <a:ext cx="2286000" cy="396513"/>
          </a:xfrm>
          <a:prstGeom prst="rect">
            <a:avLst/>
          </a:prstGeom>
          <a:ln w="12700" cap="flat">
            <a:noFill/>
            <a:miter lim="400000"/>
          </a:ln>
          <a:effectLst/>
        </p:spPr>
      </p:pic>
      <p:sp>
        <p:nvSpPr>
          <p:cNvPr id="22" name="Shape 50">
            <a:extLst>
              <a:ext uri="{FF2B5EF4-FFF2-40B4-BE49-F238E27FC236}">
                <a16:creationId xmlns:a16="http://schemas.microsoft.com/office/drawing/2014/main" id="{1FD609ED-F19E-EC4B-A6A4-8566BCE45E59}"/>
              </a:ext>
              <a:ext uri="{C183D7F6-B498-43B3-948B-1728B52AA6E4}">
                <adec:decorative xmlns:adec="http://schemas.microsoft.com/office/drawing/2017/decorative" val="0"/>
              </a:ext>
            </a:extLst>
          </p:cNvPr>
          <p:cNvSpPr txBox="1"/>
          <p:nvPr/>
        </p:nvSpPr>
        <p:spPr>
          <a:xfrm>
            <a:off x="9959232" y="6172511"/>
            <a:ext cx="199990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18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Arial"/>
                <a:sym typeface="Arial"/>
              </a:rPr>
              <a:t>NYC.gov/disability</a:t>
            </a:r>
            <a:endParaRPr kumimoji="0" sz="1800" b="0" i="0" u="none" strike="noStrike" kern="1200" cap="none" spc="0" normalizeH="0" baseline="0" noProof="0" dirty="0">
              <a:ln>
                <a:noFill/>
              </a:ln>
              <a:solidFill>
                <a:prstClr val="white"/>
              </a:solidFill>
              <a:effectLst/>
              <a:uLnTx/>
              <a:uFillTx/>
              <a:latin typeface="Arial"/>
              <a:cs typeface="Arial"/>
              <a:sym typeface="Arial"/>
            </a:endParaRPr>
          </a:p>
        </p:txBody>
      </p:sp>
      <p:pic>
        <p:nvPicPr>
          <p:cNvPr id="23" name="Picture 22" descr="Twitter logo">
            <a:extLst>
              <a:ext uri="{FF2B5EF4-FFF2-40B4-BE49-F238E27FC236}">
                <a16:creationId xmlns:a16="http://schemas.microsoft.com/office/drawing/2014/main" id="{11D5D29B-D820-2240-9637-76637212FF65}"/>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967" y="6215081"/>
            <a:ext cx="447115" cy="363502"/>
          </a:xfrm>
          <a:prstGeom prst="rect">
            <a:avLst/>
          </a:prstGeom>
        </p:spPr>
      </p:pic>
      <p:sp>
        <p:nvSpPr>
          <p:cNvPr id="12" name="Shape 52">
            <a:extLst>
              <a:ext uri="{FF2B5EF4-FFF2-40B4-BE49-F238E27FC236}">
                <a16:creationId xmlns:a16="http://schemas.microsoft.com/office/drawing/2014/main" id="{F97131C8-06AA-2C4D-BE60-9CDD34F2766D}"/>
              </a:ext>
              <a:ext uri="{C183D7F6-B498-43B3-948B-1728B52AA6E4}">
                <adec:decorative xmlns:adec="http://schemas.microsoft.com/office/drawing/2017/decorative" val="0"/>
              </a:ext>
            </a:extLst>
          </p:cNvPr>
          <p:cNvSpPr/>
          <p:nvPr/>
        </p:nvSpPr>
        <p:spPr>
          <a:xfrm>
            <a:off x="669289" y="6172511"/>
            <a:ext cx="206438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Avenir Book"/>
                <a:cs typeface="Arial"/>
              </a:rPr>
              <a:t>@NYCDisabilities</a:t>
            </a:r>
          </a:p>
        </p:txBody>
      </p:sp>
      <p:grpSp>
        <p:nvGrpSpPr>
          <p:cNvPr id="24" name="Group 23" descr="Collection of accessibility icons">
            <a:extLst>
              <a:ext uri="{C183D7F6-B498-43B3-948B-1728B52AA6E4}">
                <adec:decorative xmlns:adec="http://schemas.microsoft.com/office/drawing/2017/decorative" val="0"/>
              </a:ext>
            </a:extLst>
          </p:cNvPr>
          <p:cNvGrpSpPr/>
          <p:nvPr/>
        </p:nvGrpSpPr>
        <p:grpSpPr>
          <a:xfrm>
            <a:off x="8682338" y="164804"/>
            <a:ext cx="3200401" cy="662009"/>
            <a:chOff x="8682330" y="164800"/>
            <a:chExt cx="3200401" cy="662009"/>
          </a:xfrm>
        </p:grpSpPr>
        <p:pic>
          <p:nvPicPr>
            <p:cNvPr id="25" name="image1.png">
              <a:extLst>
                <a:ext uri="{FF2B5EF4-FFF2-40B4-BE49-F238E27FC236}">
                  <a16:creationId xmlns:a16="http://schemas.microsoft.com/office/drawing/2014/main" id="{85FC182E-35CD-D746-8CEE-EDCB114BE294}"/>
                </a:ext>
              </a:extLst>
            </p:cNvPr>
            <p:cNvPicPr/>
            <p:nvPr/>
          </p:nvPicPr>
          <p:blipFill>
            <a:blip r:embed="rId5"/>
            <a:stretch>
              <a:fillRect/>
            </a:stretch>
          </p:blipFill>
          <p:spPr>
            <a:xfrm>
              <a:off x="9328318" y="168462"/>
              <a:ext cx="647458" cy="647463"/>
            </a:xfrm>
            <a:prstGeom prst="rect">
              <a:avLst/>
            </a:prstGeom>
            <a:ln w="12700" cap="flat">
              <a:noFill/>
              <a:miter lim="400000"/>
            </a:ln>
            <a:effectLst/>
          </p:spPr>
        </p:pic>
        <p:pic>
          <p:nvPicPr>
            <p:cNvPr id="26" name="image2.png">
              <a:extLst>
                <a:ext uri="{FF2B5EF4-FFF2-40B4-BE49-F238E27FC236}">
                  <a16:creationId xmlns:a16="http://schemas.microsoft.com/office/drawing/2014/main" id="{8A1660F7-DF17-9340-BD5A-386C660BFDD5}"/>
                </a:ext>
              </a:extLst>
            </p:cNvPr>
            <p:cNvPicPr/>
            <p:nvPr/>
          </p:nvPicPr>
          <p:blipFill>
            <a:blip r:embed="rId6"/>
            <a:stretch>
              <a:fillRect/>
            </a:stretch>
          </p:blipFill>
          <p:spPr>
            <a:xfrm>
              <a:off x="10601646" y="167576"/>
              <a:ext cx="649229" cy="649235"/>
            </a:xfrm>
            <a:prstGeom prst="rect">
              <a:avLst/>
            </a:prstGeom>
            <a:ln w="12700" cap="flat">
              <a:noFill/>
              <a:miter lim="400000"/>
            </a:ln>
            <a:effectLst/>
          </p:spPr>
        </p:pic>
        <p:pic>
          <p:nvPicPr>
            <p:cNvPr id="27" name="image3.png">
              <a:extLst>
                <a:ext uri="{FF2B5EF4-FFF2-40B4-BE49-F238E27FC236}">
                  <a16:creationId xmlns:a16="http://schemas.microsoft.com/office/drawing/2014/main" id="{1F221A75-13E2-0D4D-A7A2-915DF1DCE003}"/>
                </a:ext>
              </a:extLst>
            </p:cNvPr>
            <p:cNvPicPr/>
            <p:nvPr/>
          </p:nvPicPr>
          <p:blipFill>
            <a:blip r:embed="rId7"/>
            <a:stretch>
              <a:fillRect/>
            </a:stretch>
          </p:blipFill>
          <p:spPr>
            <a:xfrm>
              <a:off x="8685051" y="168462"/>
              <a:ext cx="647457" cy="647463"/>
            </a:xfrm>
            <a:prstGeom prst="rect">
              <a:avLst/>
            </a:prstGeom>
            <a:ln w="12700" cap="flat">
              <a:noFill/>
              <a:miter lim="400000"/>
            </a:ln>
            <a:effectLst/>
          </p:spPr>
        </p:pic>
        <p:pic>
          <p:nvPicPr>
            <p:cNvPr id="28" name="image4.png">
              <a:extLst>
                <a:ext uri="{FF2B5EF4-FFF2-40B4-BE49-F238E27FC236}">
                  <a16:creationId xmlns:a16="http://schemas.microsoft.com/office/drawing/2014/main" id="{1E5252FE-6F1E-0042-AB2D-4AC09D94497D}"/>
                </a:ext>
              </a:extLst>
            </p:cNvPr>
            <p:cNvPicPr/>
            <p:nvPr/>
          </p:nvPicPr>
          <p:blipFill>
            <a:blip r:embed="rId8"/>
            <a:stretch>
              <a:fillRect/>
            </a:stretch>
          </p:blipFill>
          <p:spPr>
            <a:xfrm>
              <a:off x="11232552" y="171188"/>
              <a:ext cx="649229" cy="649235"/>
            </a:xfrm>
            <a:prstGeom prst="rect">
              <a:avLst/>
            </a:prstGeom>
            <a:ln w="12700" cap="flat">
              <a:noFill/>
              <a:miter lim="400000"/>
            </a:ln>
            <a:effectLst/>
          </p:spPr>
        </p:pic>
        <p:pic>
          <p:nvPicPr>
            <p:cNvPr id="29" name="image5.png">
              <a:extLst>
                <a:ext uri="{FF2B5EF4-FFF2-40B4-BE49-F238E27FC236}">
                  <a16:creationId xmlns:a16="http://schemas.microsoft.com/office/drawing/2014/main" id="{8F2BC955-9574-5842-ABF3-7E2FA8D61A3A}"/>
                </a:ext>
              </a:extLst>
            </p:cNvPr>
            <p:cNvPicPr/>
            <p:nvPr/>
          </p:nvPicPr>
          <p:blipFill>
            <a:blip r:embed="rId9"/>
            <a:stretch>
              <a:fillRect/>
            </a:stretch>
          </p:blipFill>
          <p:spPr>
            <a:xfrm>
              <a:off x="9959224" y="168462"/>
              <a:ext cx="647458" cy="647463"/>
            </a:xfrm>
            <a:prstGeom prst="rect">
              <a:avLst/>
            </a:prstGeom>
            <a:ln w="12700" cap="flat">
              <a:noFill/>
              <a:miter lim="400000"/>
            </a:ln>
            <a:effectLst/>
          </p:spPr>
        </p:pic>
        <p:sp>
          <p:nvSpPr>
            <p:cNvPr id="30" name="Shape 75">
              <a:extLst>
                <a:ext uri="{FF2B5EF4-FFF2-40B4-BE49-F238E27FC236}">
                  <a16:creationId xmlns:a16="http://schemas.microsoft.com/office/drawing/2014/main" id="{8A7FD337-5E80-CC42-B23F-99E3946BCAB3}"/>
                </a:ext>
              </a:extLst>
            </p:cNvPr>
            <p:cNvSpPr/>
            <p:nvPr/>
          </p:nvSpPr>
          <p:spPr>
            <a:xfrm>
              <a:off x="8682330" y="164800"/>
              <a:ext cx="3200401" cy="662009"/>
            </a:xfrm>
            <a:prstGeom prst="rect">
              <a:avLst/>
            </a:prstGeom>
            <a:noFill/>
            <a:ln w="508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prstClr val="black"/>
                </a:solidFill>
                <a:effectLst/>
                <a:uLnTx/>
                <a:uFillTx/>
                <a:latin typeface="Calibri"/>
                <a:ea typeface="+mn-ea"/>
                <a:cs typeface="+mn-cs"/>
                <a:sym typeface="Helvetica"/>
              </a:endParaRPr>
            </a:p>
          </p:txBody>
        </p:sp>
      </p:grpSp>
    </p:spTree>
    <p:extLst>
      <p:ext uri="{BB962C8B-B14F-4D97-AF65-F5344CB8AC3E}">
        <p14:creationId xmlns:p14="http://schemas.microsoft.com/office/powerpoint/2010/main" val="4107815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66" descr="*">
            <a:extLst>
              <a:ext uri="{FF2B5EF4-FFF2-40B4-BE49-F238E27FC236}">
                <a16:creationId xmlns:a16="http://schemas.microsoft.com/office/drawing/2014/main" id="{15328D19-AD82-3F44-BAE6-BAEDCE1D8CA6}"/>
              </a:ext>
            </a:extLst>
          </p:cNvPr>
          <p:cNvSpPr/>
          <p:nvPr/>
        </p:nvSpPr>
        <p:spPr>
          <a:xfrm>
            <a:off x="-167424" y="-90558"/>
            <a:ext cx="12537374" cy="7046192"/>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srgbClr val="FFFFFF"/>
              </a:solidFill>
              <a:effectLst/>
              <a:uLnTx/>
              <a:uFillTx/>
              <a:latin typeface="Calibri"/>
              <a:ea typeface="+mn-ea"/>
              <a:cs typeface="+mn-cs"/>
              <a:sym typeface="Helvetica"/>
            </a:endParaRPr>
          </a:p>
        </p:txBody>
      </p:sp>
      <p:sp>
        <p:nvSpPr>
          <p:cNvPr id="2" name="Title 1"/>
          <p:cNvSpPr>
            <a:spLocks noGrp="1"/>
          </p:cNvSpPr>
          <p:nvPr>
            <p:ph type="title"/>
          </p:nvPr>
        </p:nvSpPr>
        <p:spPr>
          <a:xfrm>
            <a:off x="0" y="1224433"/>
            <a:ext cx="12192000" cy="897510"/>
          </a:xfrm>
          <a:solidFill>
            <a:srgbClr val="000000">
              <a:alpha val="54902"/>
            </a:srgbClr>
          </a:solidFill>
        </p:spPr>
        <p:txBody>
          <a:bodyPr>
            <a:normAutofit/>
          </a:bodyPr>
          <a:lstStyle/>
          <a:p>
            <a:pPr algn="ctr">
              <a:lnSpc>
                <a:spcPct val="100000"/>
              </a:lnSpc>
              <a:spcBef>
                <a:spcPts val="0"/>
              </a:spcBef>
              <a:defRPr/>
            </a:pPr>
            <a:r>
              <a:rPr lang="en-US" b="1" dirty="0">
                <a:solidFill>
                  <a:srgbClr val="FFFFFF"/>
                </a:solidFill>
                <a:latin typeface="Arial"/>
                <a:ea typeface="+mn-ea"/>
                <a:cs typeface="Arial"/>
              </a:rPr>
              <a:t>Color Contrast Checker (Bad)</a:t>
            </a:r>
          </a:p>
        </p:txBody>
      </p:sp>
      <p:pic>
        <p:nvPicPr>
          <p:cNvPr id="18" name="Content Placeholder 3" descr="A screenshot of the Web Aim Color Contrast Checker. There are color selectors for the foreground color and background color that provide a slider for color adjustment and a HEX code for each. Both colors being tested are close shades of blue. Below the color selectors are indicators of the color contrast. Text read's WCAG AA: Fail, WCAG AAA: Fail. There is some text that is written that is blue but it is illegible. The Contrast ratio reads, 1.67 to 1. ">
            <a:extLst>
              <a:ext uri="{FF2B5EF4-FFF2-40B4-BE49-F238E27FC236}">
                <a16:creationId xmlns:a16="http://schemas.microsoft.com/office/drawing/2014/main" id="{AFBFF3AA-8296-724E-8EFD-147B6D1F52F3}"/>
              </a:ext>
            </a:extLst>
          </p:cNvPr>
          <p:cNvPicPr>
            <a:picLocks noChangeAspect="1"/>
          </p:cNvPicPr>
          <p:nvPr/>
        </p:nvPicPr>
        <p:blipFill>
          <a:blip r:embed="rId3">
            <a:extLst>
              <a:ext uri="{28A0092B-C50C-407E-A947-70E740481C1C}">
                <a14:useLocalDpi xmlns:a14="http://schemas.microsoft.com/office/drawing/2010/main" val="0"/>
              </a:ext>
            </a:extLst>
          </a:blip>
          <a:srcRect t="2097" b="2097"/>
          <a:stretch>
            <a:fillRect/>
          </a:stretch>
        </p:blipFill>
        <p:spPr>
          <a:xfrm>
            <a:off x="1261563" y="2240046"/>
            <a:ext cx="9320804" cy="3856932"/>
          </a:xfrm>
          <a:prstGeom prst="rect">
            <a:avLst/>
          </a:prstGeom>
        </p:spPr>
      </p:pic>
      <p:pic>
        <p:nvPicPr>
          <p:cNvPr id="8" name="image6.png" descr="Mayor's Office for People with Disabilities Logo">
            <a:extLst>
              <a:ext uri="{FF2B5EF4-FFF2-40B4-BE49-F238E27FC236}">
                <a16:creationId xmlns:a16="http://schemas.microsoft.com/office/drawing/2014/main" id="{81C6E875-8430-9547-9978-6E1DEF963D6B}"/>
              </a:ext>
            </a:extLst>
          </p:cNvPr>
          <p:cNvPicPr>
            <a:picLocks noChangeAspect="1"/>
          </p:cNvPicPr>
          <p:nvPr/>
        </p:nvPicPr>
        <p:blipFill>
          <a:blip r:embed="rId4"/>
          <a:stretch>
            <a:fillRect/>
          </a:stretch>
        </p:blipFill>
        <p:spPr>
          <a:xfrm>
            <a:off x="357860" y="368681"/>
            <a:ext cx="2286000" cy="396513"/>
          </a:xfrm>
          <a:prstGeom prst="rect">
            <a:avLst/>
          </a:prstGeom>
          <a:ln w="12700" cap="flat">
            <a:noFill/>
            <a:miter lim="400000"/>
          </a:ln>
          <a:effectLst/>
        </p:spPr>
      </p:pic>
      <p:sp>
        <p:nvSpPr>
          <p:cNvPr id="22" name="Shape 50">
            <a:extLst>
              <a:ext uri="{FF2B5EF4-FFF2-40B4-BE49-F238E27FC236}">
                <a16:creationId xmlns:a16="http://schemas.microsoft.com/office/drawing/2014/main" id="{1FD609ED-F19E-EC4B-A6A4-8566BCE45E59}"/>
              </a:ext>
            </a:extLst>
          </p:cNvPr>
          <p:cNvSpPr txBox="1"/>
          <p:nvPr/>
        </p:nvSpPr>
        <p:spPr>
          <a:xfrm>
            <a:off x="9959232" y="6172511"/>
            <a:ext cx="1999908" cy="37959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sz="18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Arial"/>
                <a:sym typeface="Arial"/>
              </a:rPr>
              <a:t>NYC.gov/disability</a:t>
            </a:r>
            <a:endParaRPr kumimoji="0" sz="1800" b="0" i="0" u="none" strike="noStrike" kern="1200" cap="none" spc="0" normalizeH="0" baseline="0" noProof="0" dirty="0">
              <a:ln>
                <a:noFill/>
              </a:ln>
              <a:solidFill>
                <a:prstClr val="white"/>
              </a:solidFill>
              <a:effectLst/>
              <a:uLnTx/>
              <a:uFillTx/>
              <a:latin typeface="Arial"/>
              <a:cs typeface="Arial"/>
              <a:sym typeface="Arial"/>
            </a:endParaRPr>
          </a:p>
        </p:txBody>
      </p:sp>
      <p:pic>
        <p:nvPicPr>
          <p:cNvPr id="23" name="Picture 22" descr="Twitter logo">
            <a:extLst>
              <a:ext uri="{FF2B5EF4-FFF2-40B4-BE49-F238E27FC236}">
                <a16:creationId xmlns:a16="http://schemas.microsoft.com/office/drawing/2014/main" id="{6DBC0590-4728-5A47-BCA9-931D403AA5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967" y="6215081"/>
            <a:ext cx="447115" cy="363502"/>
          </a:xfrm>
          <a:prstGeom prst="rect">
            <a:avLst/>
          </a:prstGeom>
        </p:spPr>
      </p:pic>
      <p:sp>
        <p:nvSpPr>
          <p:cNvPr id="12" name="Shape 52">
            <a:extLst>
              <a:ext uri="{FF2B5EF4-FFF2-40B4-BE49-F238E27FC236}">
                <a16:creationId xmlns:a16="http://schemas.microsoft.com/office/drawing/2014/main" id="{F97131C8-06AA-2C4D-BE60-9CDD34F2766D}"/>
              </a:ext>
            </a:extLst>
          </p:cNvPr>
          <p:cNvSpPr/>
          <p:nvPr/>
        </p:nvSpPr>
        <p:spPr>
          <a:xfrm>
            <a:off x="669289" y="6172511"/>
            <a:ext cx="2064388" cy="37959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Avenir Book"/>
                <a:cs typeface="Arial"/>
              </a:rPr>
              <a:t>@NYCDisabilities</a:t>
            </a:r>
          </a:p>
        </p:txBody>
      </p:sp>
      <p:grpSp>
        <p:nvGrpSpPr>
          <p:cNvPr id="24" name="Group 23" descr="Collection of accessibility icons"/>
          <p:cNvGrpSpPr/>
          <p:nvPr/>
        </p:nvGrpSpPr>
        <p:grpSpPr>
          <a:xfrm>
            <a:off x="8682338" y="164804"/>
            <a:ext cx="3200401" cy="662009"/>
            <a:chOff x="8682330" y="164800"/>
            <a:chExt cx="3200401" cy="662009"/>
          </a:xfrm>
        </p:grpSpPr>
        <p:pic>
          <p:nvPicPr>
            <p:cNvPr id="25" name="image1.png" descr="*">
              <a:extLst>
                <a:ext uri="{FF2B5EF4-FFF2-40B4-BE49-F238E27FC236}">
                  <a16:creationId xmlns:a16="http://schemas.microsoft.com/office/drawing/2014/main" id="{85FC182E-35CD-D746-8CEE-EDCB114BE294}"/>
                </a:ext>
              </a:extLst>
            </p:cNvPr>
            <p:cNvPicPr/>
            <p:nvPr/>
          </p:nvPicPr>
          <p:blipFill>
            <a:blip r:embed="rId6"/>
            <a:stretch>
              <a:fillRect/>
            </a:stretch>
          </p:blipFill>
          <p:spPr>
            <a:xfrm>
              <a:off x="9328318" y="168462"/>
              <a:ext cx="647458" cy="647463"/>
            </a:xfrm>
            <a:prstGeom prst="rect">
              <a:avLst/>
            </a:prstGeom>
            <a:ln w="12700" cap="flat">
              <a:noFill/>
              <a:miter lim="400000"/>
            </a:ln>
            <a:effectLst/>
          </p:spPr>
        </p:pic>
        <p:pic>
          <p:nvPicPr>
            <p:cNvPr id="26" name="image2.png" descr="*">
              <a:extLst>
                <a:ext uri="{FF2B5EF4-FFF2-40B4-BE49-F238E27FC236}">
                  <a16:creationId xmlns:a16="http://schemas.microsoft.com/office/drawing/2014/main" id="{8A1660F7-DF17-9340-BD5A-386C660BFDD5}"/>
                </a:ext>
              </a:extLst>
            </p:cNvPr>
            <p:cNvPicPr/>
            <p:nvPr/>
          </p:nvPicPr>
          <p:blipFill>
            <a:blip r:embed="rId7"/>
            <a:stretch>
              <a:fillRect/>
            </a:stretch>
          </p:blipFill>
          <p:spPr>
            <a:xfrm>
              <a:off x="10601646" y="167576"/>
              <a:ext cx="649229" cy="649235"/>
            </a:xfrm>
            <a:prstGeom prst="rect">
              <a:avLst/>
            </a:prstGeom>
            <a:ln w="12700" cap="flat">
              <a:noFill/>
              <a:miter lim="400000"/>
            </a:ln>
            <a:effectLst/>
          </p:spPr>
        </p:pic>
        <p:pic>
          <p:nvPicPr>
            <p:cNvPr id="27" name="image3.png" descr="*">
              <a:extLst>
                <a:ext uri="{FF2B5EF4-FFF2-40B4-BE49-F238E27FC236}">
                  <a16:creationId xmlns:a16="http://schemas.microsoft.com/office/drawing/2014/main" id="{1F221A75-13E2-0D4D-A7A2-915DF1DCE003}"/>
                </a:ext>
              </a:extLst>
            </p:cNvPr>
            <p:cNvPicPr/>
            <p:nvPr/>
          </p:nvPicPr>
          <p:blipFill>
            <a:blip r:embed="rId8"/>
            <a:stretch>
              <a:fillRect/>
            </a:stretch>
          </p:blipFill>
          <p:spPr>
            <a:xfrm>
              <a:off x="8685051" y="168462"/>
              <a:ext cx="647457" cy="647463"/>
            </a:xfrm>
            <a:prstGeom prst="rect">
              <a:avLst/>
            </a:prstGeom>
            <a:ln w="12700" cap="flat">
              <a:noFill/>
              <a:miter lim="400000"/>
            </a:ln>
            <a:effectLst/>
          </p:spPr>
        </p:pic>
        <p:pic>
          <p:nvPicPr>
            <p:cNvPr id="28" name="image4.png" descr="*">
              <a:extLst>
                <a:ext uri="{FF2B5EF4-FFF2-40B4-BE49-F238E27FC236}">
                  <a16:creationId xmlns:a16="http://schemas.microsoft.com/office/drawing/2014/main" id="{1E5252FE-6F1E-0042-AB2D-4AC09D94497D}"/>
                </a:ext>
              </a:extLst>
            </p:cNvPr>
            <p:cNvPicPr/>
            <p:nvPr/>
          </p:nvPicPr>
          <p:blipFill>
            <a:blip r:embed="rId9"/>
            <a:stretch>
              <a:fillRect/>
            </a:stretch>
          </p:blipFill>
          <p:spPr>
            <a:xfrm>
              <a:off x="11232552" y="171188"/>
              <a:ext cx="649229" cy="649235"/>
            </a:xfrm>
            <a:prstGeom prst="rect">
              <a:avLst/>
            </a:prstGeom>
            <a:ln w="12700" cap="flat">
              <a:noFill/>
              <a:miter lim="400000"/>
            </a:ln>
            <a:effectLst/>
          </p:spPr>
        </p:pic>
        <p:pic>
          <p:nvPicPr>
            <p:cNvPr id="29" name="image5.png" descr="*">
              <a:extLst>
                <a:ext uri="{FF2B5EF4-FFF2-40B4-BE49-F238E27FC236}">
                  <a16:creationId xmlns:a16="http://schemas.microsoft.com/office/drawing/2014/main" id="{8F2BC955-9574-5842-ABF3-7E2FA8D61A3A}"/>
                </a:ext>
              </a:extLst>
            </p:cNvPr>
            <p:cNvPicPr/>
            <p:nvPr/>
          </p:nvPicPr>
          <p:blipFill>
            <a:blip r:embed="rId10"/>
            <a:stretch>
              <a:fillRect/>
            </a:stretch>
          </p:blipFill>
          <p:spPr>
            <a:xfrm>
              <a:off x="9959224" y="168462"/>
              <a:ext cx="647458" cy="647463"/>
            </a:xfrm>
            <a:prstGeom prst="rect">
              <a:avLst/>
            </a:prstGeom>
            <a:ln w="12700" cap="flat">
              <a:noFill/>
              <a:miter lim="400000"/>
            </a:ln>
            <a:effectLst/>
          </p:spPr>
        </p:pic>
        <p:sp>
          <p:nvSpPr>
            <p:cNvPr id="30" name="Shape 75">
              <a:extLst>
                <a:ext uri="{FF2B5EF4-FFF2-40B4-BE49-F238E27FC236}">
                  <a16:creationId xmlns:a16="http://schemas.microsoft.com/office/drawing/2014/main" id="{8A7FD337-5E80-CC42-B23F-99E3946BCAB3}"/>
                </a:ext>
              </a:extLst>
            </p:cNvPr>
            <p:cNvSpPr/>
            <p:nvPr/>
          </p:nvSpPr>
          <p:spPr>
            <a:xfrm>
              <a:off x="8682330" y="164800"/>
              <a:ext cx="3200401" cy="662009"/>
            </a:xfrm>
            <a:prstGeom prst="rect">
              <a:avLst/>
            </a:prstGeom>
            <a:noFill/>
            <a:ln w="508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prstClr val="black"/>
                </a:solidFill>
                <a:effectLst/>
                <a:uLnTx/>
                <a:uFillTx/>
                <a:latin typeface="Calibri"/>
                <a:ea typeface="+mn-ea"/>
                <a:cs typeface="+mn-cs"/>
                <a:sym typeface="Helvetica"/>
              </a:endParaRPr>
            </a:p>
          </p:txBody>
        </p:sp>
      </p:grpSp>
    </p:spTree>
    <p:extLst>
      <p:ext uri="{BB962C8B-B14F-4D97-AF65-F5344CB8AC3E}">
        <p14:creationId xmlns:p14="http://schemas.microsoft.com/office/powerpoint/2010/main" val="3623569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66" descr="*">
            <a:extLst>
              <a:ext uri="{FF2B5EF4-FFF2-40B4-BE49-F238E27FC236}">
                <a16:creationId xmlns:a16="http://schemas.microsoft.com/office/drawing/2014/main" id="{15328D19-AD82-3F44-BAE6-BAEDCE1D8CA6}"/>
              </a:ext>
            </a:extLst>
          </p:cNvPr>
          <p:cNvSpPr/>
          <p:nvPr/>
        </p:nvSpPr>
        <p:spPr>
          <a:xfrm>
            <a:off x="-167424" y="-90558"/>
            <a:ext cx="12537374" cy="7046192"/>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srgbClr val="FFFFFF"/>
              </a:solidFill>
              <a:effectLst/>
              <a:uLnTx/>
              <a:uFillTx/>
              <a:latin typeface="Calibri"/>
              <a:ea typeface="+mn-ea"/>
              <a:cs typeface="+mn-cs"/>
              <a:sym typeface="Helvetica"/>
            </a:endParaRPr>
          </a:p>
        </p:txBody>
      </p:sp>
      <p:sp>
        <p:nvSpPr>
          <p:cNvPr id="2" name="Title 1"/>
          <p:cNvSpPr>
            <a:spLocks noGrp="1"/>
          </p:cNvSpPr>
          <p:nvPr>
            <p:ph type="title"/>
          </p:nvPr>
        </p:nvSpPr>
        <p:spPr>
          <a:xfrm>
            <a:off x="0" y="1224433"/>
            <a:ext cx="12192000" cy="897510"/>
          </a:xfrm>
          <a:solidFill>
            <a:srgbClr val="000000">
              <a:alpha val="54902"/>
            </a:srgbClr>
          </a:solidFill>
        </p:spPr>
        <p:txBody>
          <a:bodyPr>
            <a:normAutofit/>
          </a:bodyPr>
          <a:lstStyle/>
          <a:p>
            <a:pPr algn="ctr">
              <a:lnSpc>
                <a:spcPct val="100000"/>
              </a:lnSpc>
              <a:spcBef>
                <a:spcPts val="0"/>
              </a:spcBef>
              <a:defRPr/>
            </a:pPr>
            <a:r>
              <a:rPr lang="en-US" b="1" dirty="0">
                <a:solidFill>
                  <a:srgbClr val="FFFFFF"/>
                </a:solidFill>
                <a:latin typeface="Arial"/>
                <a:ea typeface="+mn-ea"/>
                <a:cs typeface="Arial"/>
              </a:rPr>
              <a:t>Color Contrast Checker (Good)</a:t>
            </a:r>
          </a:p>
        </p:txBody>
      </p:sp>
      <p:pic>
        <p:nvPicPr>
          <p:cNvPr id="17" name="Content Placeholder 4" descr="A screenshot of the Web Aim Color Contrast Checker. There are color selectors for the foreground color and background color that provide a slider for color adjustment and a HEX code for each. The foreground color is white and the background color is a dark blue. Below the color selectors are indicators of the color contrast. Text read's WCAG AA: Pass, WCAG AAA: Pass. There is some text that is written that is blue on white that clearly reads, the five boxing wizards jump quickly. The Contrast ratio reads, 8.73 to 1. ">
            <a:extLst>
              <a:ext uri="{FF2B5EF4-FFF2-40B4-BE49-F238E27FC236}">
                <a16:creationId xmlns:a16="http://schemas.microsoft.com/office/drawing/2014/main" id="{6802C331-0BAA-F549-A37A-DDCE2E6C4232}"/>
              </a:ext>
            </a:extLst>
          </p:cNvPr>
          <p:cNvPicPr>
            <a:picLocks noChangeAspect="1"/>
          </p:cNvPicPr>
          <p:nvPr/>
        </p:nvPicPr>
        <p:blipFill>
          <a:blip r:embed="rId3">
            <a:extLst>
              <a:ext uri="{28A0092B-C50C-407E-A947-70E740481C1C}">
                <a14:useLocalDpi xmlns:a14="http://schemas.microsoft.com/office/drawing/2010/main" val="0"/>
              </a:ext>
            </a:extLst>
          </a:blip>
          <a:srcRect t="303" b="303"/>
          <a:stretch>
            <a:fillRect/>
          </a:stretch>
        </p:blipFill>
        <p:spPr>
          <a:xfrm>
            <a:off x="1205636" y="2219255"/>
            <a:ext cx="9421288" cy="3898514"/>
          </a:xfrm>
          <a:prstGeom prst="rect">
            <a:avLst/>
          </a:prstGeom>
        </p:spPr>
      </p:pic>
      <p:pic>
        <p:nvPicPr>
          <p:cNvPr id="8" name="image6.png" descr="Mayor's Office for People with Disabilities Logo">
            <a:extLst>
              <a:ext uri="{FF2B5EF4-FFF2-40B4-BE49-F238E27FC236}">
                <a16:creationId xmlns:a16="http://schemas.microsoft.com/office/drawing/2014/main" id="{81C6E875-8430-9547-9978-6E1DEF963D6B}"/>
              </a:ext>
            </a:extLst>
          </p:cNvPr>
          <p:cNvPicPr>
            <a:picLocks noChangeAspect="1"/>
          </p:cNvPicPr>
          <p:nvPr/>
        </p:nvPicPr>
        <p:blipFill>
          <a:blip r:embed="rId4"/>
          <a:stretch>
            <a:fillRect/>
          </a:stretch>
        </p:blipFill>
        <p:spPr>
          <a:xfrm>
            <a:off x="357860" y="368681"/>
            <a:ext cx="2286000" cy="396513"/>
          </a:xfrm>
          <a:prstGeom prst="rect">
            <a:avLst/>
          </a:prstGeom>
          <a:ln w="12700" cap="flat">
            <a:noFill/>
            <a:miter lim="400000"/>
          </a:ln>
          <a:effectLst/>
        </p:spPr>
      </p:pic>
      <p:sp>
        <p:nvSpPr>
          <p:cNvPr id="22" name="Shape 50">
            <a:extLst>
              <a:ext uri="{FF2B5EF4-FFF2-40B4-BE49-F238E27FC236}">
                <a16:creationId xmlns:a16="http://schemas.microsoft.com/office/drawing/2014/main" id="{1FD609ED-F19E-EC4B-A6A4-8566BCE45E59}"/>
              </a:ext>
            </a:extLst>
          </p:cNvPr>
          <p:cNvSpPr txBox="1"/>
          <p:nvPr/>
        </p:nvSpPr>
        <p:spPr>
          <a:xfrm>
            <a:off x="9959232" y="6172511"/>
            <a:ext cx="1999908" cy="37959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sz="18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Arial"/>
                <a:sym typeface="Arial"/>
              </a:rPr>
              <a:t>NYC.gov/disability</a:t>
            </a:r>
            <a:endParaRPr kumimoji="0" sz="1800" b="0" i="0" u="none" strike="noStrike" kern="1200" cap="none" spc="0" normalizeH="0" baseline="0" noProof="0" dirty="0">
              <a:ln>
                <a:noFill/>
              </a:ln>
              <a:solidFill>
                <a:prstClr val="white"/>
              </a:solidFill>
              <a:effectLst/>
              <a:uLnTx/>
              <a:uFillTx/>
              <a:latin typeface="Arial"/>
              <a:cs typeface="Arial"/>
              <a:sym typeface="Arial"/>
            </a:endParaRPr>
          </a:p>
        </p:txBody>
      </p:sp>
      <p:pic>
        <p:nvPicPr>
          <p:cNvPr id="23" name="Picture 22" descr="Twitter logo">
            <a:extLst>
              <a:ext uri="{FF2B5EF4-FFF2-40B4-BE49-F238E27FC236}">
                <a16:creationId xmlns:a16="http://schemas.microsoft.com/office/drawing/2014/main" id="{6DBC0590-4728-5A47-BCA9-931D403AA5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967" y="6215081"/>
            <a:ext cx="447115" cy="363502"/>
          </a:xfrm>
          <a:prstGeom prst="rect">
            <a:avLst/>
          </a:prstGeom>
        </p:spPr>
      </p:pic>
      <p:sp>
        <p:nvSpPr>
          <p:cNvPr id="12" name="Shape 52">
            <a:extLst>
              <a:ext uri="{FF2B5EF4-FFF2-40B4-BE49-F238E27FC236}">
                <a16:creationId xmlns:a16="http://schemas.microsoft.com/office/drawing/2014/main" id="{F97131C8-06AA-2C4D-BE60-9CDD34F2766D}"/>
              </a:ext>
            </a:extLst>
          </p:cNvPr>
          <p:cNvSpPr/>
          <p:nvPr/>
        </p:nvSpPr>
        <p:spPr>
          <a:xfrm>
            <a:off x="669289" y="6172511"/>
            <a:ext cx="2064388" cy="37959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Avenir Book"/>
                <a:cs typeface="Arial"/>
              </a:rPr>
              <a:t>@NYCDisabilities</a:t>
            </a:r>
          </a:p>
        </p:txBody>
      </p:sp>
      <p:grpSp>
        <p:nvGrpSpPr>
          <p:cNvPr id="24" name="Group 23" descr="Collection of accessibility icons"/>
          <p:cNvGrpSpPr/>
          <p:nvPr/>
        </p:nvGrpSpPr>
        <p:grpSpPr>
          <a:xfrm>
            <a:off x="8682338" y="164804"/>
            <a:ext cx="3200401" cy="662009"/>
            <a:chOff x="8682330" y="164800"/>
            <a:chExt cx="3200401" cy="662009"/>
          </a:xfrm>
        </p:grpSpPr>
        <p:pic>
          <p:nvPicPr>
            <p:cNvPr id="25" name="image1.png" descr="*">
              <a:extLst>
                <a:ext uri="{FF2B5EF4-FFF2-40B4-BE49-F238E27FC236}">
                  <a16:creationId xmlns:a16="http://schemas.microsoft.com/office/drawing/2014/main" id="{85FC182E-35CD-D746-8CEE-EDCB114BE294}"/>
                </a:ext>
              </a:extLst>
            </p:cNvPr>
            <p:cNvPicPr/>
            <p:nvPr/>
          </p:nvPicPr>
          <p:blipFill>
            <a:blip r:embed="rId6"/>
            <a:stretch>
              <a:fillRect/>
            </a:stretch>
          </p:blipFill>
          <p:spPr>
            <a:xfrm>
              <a:off x="9328318" y="168462"/>
              <a:ext cx="647458" cy="647463"/>
            </a:xfrm>
            <a:prstGeom prst="rect">
              <a:avLst/>
            </a:prstGeom>
            <a:ln w="12700" cap="flat">
              <a:noFill/>
              <a:miter lim="400000"/>
            </a:ln>
            <a:effectLst/>
          </p:spPr>
        </p:pic>
        <p:pic>
          <p:nvPicPr>
            <p:cNvPr id="26" name="image2.png" descr="*">
              <a:extLst>
                <a:ext uri="{FF2B5EF4-FFF2-40B4-BE49-F238E27FC236}">
                  <a16:creationId xmlns:a16="http://schemas.microsoft.com/office/drawing/2014/main" id="{8A1660F7-DF17-9340-BD5A-386C660BFDD5}"/>
                </a:ext>
              </a:extLst>
            </p:cNvPr>
            <p:cNvPicPr/>
            <p:nvPr/>
          </p:nvPicPr>
          <p:blipFill>
            <a:blip r:embed="rId7"/>
            <a:stretch>
              <a:fillRect/>
            </a:stretch>
          </p:blipFill>
          <p:spPr>
            <a:xfrm>
              <a:off x="10601646" y="167576"/>
              <a:ext cx="649229" cy="649235"/>
            </a:xfrm>
            <a:prstGeom prst="rect">
              <a:avLst/>
            </a:prstGeom>
            <a:ln w="12700" cap="flat">
              <a:noFill/>
              <a:miter lim="400000"/>
            </a:ln>
            <a:effectLst/>
          </p:spPr>
        </p:pic>
        <p:pic>
          <p:nvPicPr>
            <p:cNvPr id="27" name="image3.png" descr="*">
              <a:extLst>
                <a:ext uri="{FF2B5EF4-FFF2-40B4-BE49-F238E27FC236}">
                  <a16:creationId xmlns:a16="http://schemas.microsoft.com/office/drawing/2014/main" id="{1F221A75-13E2-0D4D-A7A2-915DF1DCE003}"/>
                </a:ext>
              </a:extLst>
            </p:cNvPr>
            <p:cNvPicPr/>
            <p:nvPr/>
          </p:nvPicPr>
          <p:blipFill>
            <a:blip r:embed="rId8"/>
            <a:stretch>
              <a:fillRect/>
            </a:stretch>
          </p:blipFill>
          <p:spPr>
            <a:xfrm>
              <a:off x="8685051" y="168462"/>
              <a:ext cx="647457" cy="647463"/>
            </a:xfrm>
            <a:prstGeom prst="rect">
              <a:avLst/>
            </a:prstGeom>
            <a:ln w="12700" cap="flat">
              <a:noFill/>
              <a:miter lim="400000"/>
            </a:ln>
            <a:effectLst/>
          </p:spPr>
        </p:pic>
        <p:pic>
          <p:nvPicPr>
            <p:cNvPr id="28" name="image4.png" descr="*">
              <a:extLst>
                <a:ext uri="{FF2B5EF4-FFF2-40B4-BE49-F238E27FC236}">
                  <a16:creationId xmlns:a16="http://schemas.microsoft.com/office/drawing/2014/main" id="{1E5252FE-6F1E-0042-AB2D-4AC09D94497D}"/>
                </a:ext>
              </a:extLst>
            </p:cNvPr>
            <p:cNvPicPr/>
            <p:nvPr/>
          </p:nvPicPr>
          <p:blipFill>
            <a:blip r:embed="rId9"/>
            <a:stretch>
              <a:fillRect/>
            </a:stretch>
          </p:blipFill>
          <p:spPr>
            <a:xfrm>
              <a:off x="11232552" y="171188"/>
              <a:ext cx="649229" cy="649235"/>
            </a:xfrm>
            <a:prstGeom prst="rect">
              <a:avLst/>
            </a:prstGeom>
            <a:ln w="12700" cap="flat">
              <a:noFill/>
              <a:miter lim="400000"/>
            </a:ln>
            <a:effectLst/>
          </p:spPr>
        </p:pic>
        <p:pic>
          <p:nvPicPr>
            <p:cNvPr id="29" name="image5.png" descr="*">
              <a:extLst>
                <a:ext uri="{FF2B5EF4-FFF2-40B4-BE49-F238E27FC236}">
                  <a16:creationId xmlns:a16="http://schemas.microsoft.com/office/drawing/2014/main" id="{8F2BC955-9574-5842-ABF3-7E2FA8D61A3A}"/>
                </a:ext>
              </a:extLst>
            </p:cNvPr>
            <p:cNvPicPr/>
            <p:nvPr/>
          </p:nvPicPr>
          <p:blipFill>
            <a:blip r:embed="rId10"/>
            <a:stretch>
              <a:fillRect/>
            </a:stretch>
          </p:blipFill>
          <p:spPr>
            <a:xfrm>
              <a:off x="9959224" y="168462"/>
              <a:ext cx="647458" cy="647463"/>
            </a:xfrm>
            <a:prstGeom prst="rect">
              <a:avLst/>
            </a:prstGeom>
            <a:ln w="12700" cap="flat">
              <a:noFill/>
              <a:miter lim="400000"/>
            </a:ln>
            <a:effectLst/>
          </p:spPr>
        </p:pic>
        <p:sp>
          <p:nvSpPr>
            <p:cNvPr id="30" name="Shape 75">
              <a:extLst>
                <a:ext uri="{FF2B5EF4-FFF2-40B4-BE49-F238E27FC236}">
                  <a16:creationId xmlns:a16="http://schemas.microsoft.com/office/drawing/2014/main" id="{8A7FD337-5E80-CC42-B23F-99E3946BCAB3}"/>
                </a:ext>
              </a:extLst>
            </p:cNvPr>
            <p:cNvSpPr/>
            <p:nvPr/>
          </p:nvSpPr>
          <p:spPr>
            <a:xfrm>
              <a:off x="8682330" y="164800"/>
              <a:ext cx="3200401" cy="662009"/>
            </a:xfrm>
            <a:prstGeom prst="rect">
              <a:avLst/>
            </a:prstGeom>
            <a:noFill/>
            <a:ln w="508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prstClr val="black"/>
                </a:solidFill>
                <a:effectLst/>
                <a:uLnTx/>
                <a:uFillTx/>
                <a:latin typeface="Calibri"/>
                <a:ea typeface="+mn-ea"/>
                <a:cs typeface="+mn-cs"/>
                <a:sym typeface="Helvetica"/>
              </a:endParaRPr>
            </a:p>
          </p:txBody>
        </p:sp>
      </p:grpSp>
    </p:spTree>
    <p:extLst>
      <p:ext uri="{BB962C8B-B14F-4D97-AF65-F5344CB8AC3E}">
        <p14:creationId xmlns:p14="http://schemas.microsoft.com/office/powerpoint/2010/main" val="479685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66" descr="*">
            <a:extLst>
              <a:ext uri="{FF2B5EF4-FFF2-40B4-BE49-F238E27FC236}">
                <a16:creationId xmlns:a16="http://schemas.microsoft.com/office/drawing/2014/main" id="{15328D19-AD82-3F44-BAE6-BAEDCE1D8CA6}"/>
              </a:ext>
            </a:extLst>
          </p:cNvPr>
          <p:cNvSpPr/>
          <p:nvPr/>
        </p:nvSpPr>
        <p:spPr>
          <a:xfrm>
            <a:off x="-321972" y="-177416"/>
            <a:ext cx="12846470" cy="7219908"/>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srgbClr val="FFFFFF"/>
              </a:solidFill>
              <a:effectLst/>
              <a:uLnTx/>
              <a:uFillTx/>
              <a:latin typeface="Calibri"/>
              <a:ea typeface="+mn-ea"/>
              <a:cs typeface="+mn-cs"/>
              <a:sym typeface="Helvetica"/>
            </a:endParaRPr>
          </a:p>
        </p:txBody>
      </p:sp>
      <p:sp>
        <p:nvSpPr>
          <p:cNvPr id="2" name="Title 1"/>
          <p:cNvSpPr>
            <a:spLocks noGrp="1"/>
          </p:cNvSpPr>
          <p:nvPr>
            <p:ph type="title"/>
          </p:nvPr>
        </p:nvSpPr>
        <p:spPr>
          <a:xfrm>
            <a:off x="-328247" y="1100277"/>
            <a:ext cx="12846470" cy="875811"/>
          </a:xfrm>
          <a:solidFill>
            <a:srgbClr val="000000">
              <a:alpha val="54902"/>
            </a:srgbClr>
          </a:solidFill>
        </p:spPr>
        <p:txBody>
          <a:bodyPr>
            <a:normAutofit/>
          </a:bodyPr>
          <a:lstStyle/>
          <a:p>
            <a:pPr algn="ctr">
              <a:lnSpc>
                <a:spcPct val="100000"/>
              </a:lnSpc>
              <a:spcBef>
                <a:spcPts val="0"/>
              </a:spcBef>
              <a:defRPr/>
            </a:pPr>
            <a:r>
              <a:rPr lang="en-US" b="1" dirty="0">
                <a:solidFill>
                  <a:srgbClr val="FFFFFF"/>
                </a:solidFill>
                <a:latin typeface="Arial"/>
                <a:ea typeface="+mn-ea"/>
                <a:cs typeface="Arial"/>
              </a:rPr>
              <a:t>Documents: Images</a:t>
            </a:r>
          </a:p>
        </p:txBody>
      </p:sp>
      <p:pic>
        <p:nvPicPr>
          <p:cNvPr id="4" name="Picture 3" descr="Screenshot of alt-text being added to an image. The image is a New York City Seal and it is being highlighted in a box. The body of the alt-text reads, New York City Seal.">
            <a:extLst>
              <a:ext uri="{FF2B5EF4-FFF2-40B4-BE49-F238E27FC236}">
                <a16:creationId xmlns:a16="http://schemas.microsoft.com/office/drawing/2014/main" id="{BB0F298F-AFB4-9D48-84D9-51A1679EE0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1492" y="2558785"/>
            <a:ext cx="5068017" cy="2602992"/>
          </a:xfrm>
          <a:prstGeom prst="rect">
            <a:avLst/>
          </a:prstGeom>
        </p:spPr>
      </p:pic>
      <p:sp>
        <p:nvSpPr>
          <p:cNvPr id="17" name="Content Placeholder 2">
            <a:extLst>
              <a:ext uri="{FF2B5EF4-FFF2-40B4-BE49-F238E27FC236}">
                <a16:creationId xmlns:a16="http://schemas.microsoft.com/office/drawing/2014/main" id="{7447C7F0-4048-CE4F-830B-FB302516A418}"/>
              </a:ext>
            </a:extLst>
          </p:cNvPr>
          <p:cNvSpPr>
            <a:spLocks noGrp="1"/>
          </p:cNvSpPr>
          <p:nvPr>
            <p:ph idx="1"/>
          </p:nvPr>
        </p:nvSpPr>
        <p:spPr>
          <a:xfrm>
            <a:off x="-211835" y="2386566"/>
            <a:ext cx="7701205" cy="3393653"/>
          </a:xfrm>
        </p:spPr>
        <p:txBody>
          <a:bodyPr>
            <a:normAutofit fontScale="92500"/>
          </a:bodyPr>
          <a:lstStyle/>
          <a:p>
            <a:pPr>
              <a:lnSpc>
                <a:spcPct val="150000"/>
              </a:lnSpc>
              <a:spcBef>
                <a:spcPct val="0"/>
              </a:spcBef>
              <a:buClr>
                <a:schemeClr val="bg1"/>
              </a:buClr>
            </a:pPr>
            <a:r>
              <a:rPr lang="en-US" sz="2400" dirty="0">
                <a:solidFill>
                  <a:schemeClr val="bg1"/>
                </a:solidFill>
              </a:rPr>
              <a:t>All images need to have a text description</a:t>
            </a:r>
          </a:p>
          <a:p>
            <a:pPr lvl="1">
              <a:lnSpc>
                <a:spcPct val="150000"/>
              </a:lnSpc>
              <a:spcBef>
                <a:spcPct val="0"/>
              </a:spcBef>
              <a:buClr>
                <a:schemeClr val="bg1"/>
              </a:buClr>
            </a:pPr>
            <a:r>
              <a:rPr lang="en-US" sz="2600" dirty="0">
                <a:solidFill>
                  <a:schemeClr val="bg1"/>
                </a:solidFill>
              </a:rPr>
              <a:t>Select the image</a:t>
            </a:r>
          </a:p>
          <a:p>
            <a:pPr lvl="1">
              <a:lnSpc>
                <a:spcPct val="150000"/>
              </a:lnSpc>
              <a:spcBef>
                <a:spcPct val="0"/>
              </a:spcBef>
              <a:buClr>
                <a:schemeClr val="bg1"/>
              </a:buClr>
            </a:pPr>
            <a:r>
              <a:rPr lang="en-US" sz="2600" dirty="0">
                <a:solidFill>
                  <a:schemeClr val="bg1"/>
                </a:solidFill>
              </a:rPr>
              <a:t>Right click and choose “Edit alt text” (Office 365)</a:t>
            </a:r>
          </a:p>
          <a:p>
            <a:pPr lvl="1">
              <a:lnSpc>
                <a:spcPct val="150000"/>
              </a:lnSpc>
              <a:spcBef>
                <a:spcPct val="0"/>
              </a:spcBef>
              <a:buClr>
                <a:schemeClr val="bg1"/>
              </a:buClr>
            </a:pPr>
            <a:r>
              <a:rPr lang="en-US" sz="2600" dirty="0">
                <a:solidFill>
                  <a:schemeClr val="bg1"/>
                </a:solidFill>
              </a:rPr>
              <a:t>Add your description in the “Description” field</a:t>
            </a:r>
          </a:p>
          <a:p>
            <a:pPr lvl="1">
              <a:lnSpc>
                <a:spcPct val="150000"/>
              </a:lnSpc>
              <a:spcBef>
                <a:spcPct val="0"/>
              </a:spcBef>
              <a:buClr>
                <a:schemeClr val="bg1"/>
              </a:buClr>
            </a:pPr>
            <a:r>
              <a:rPr lang="en-US" sz="2600" dirty="0">
                <a:solidFill>
                  <a:schemeClr val="bg1"/>
                </a:solidFill>
              </a:rPr>
              <a:t>Note: in previous versions of Microsoft Office, the “Title” field is not as important as the description field.</a:t>
            </a:r>
          </a:p>
          <a:p>
            <a:pPr>
              <a:lnSpc>
                <a:spcPct val="150000"/>
              </a:lnSpc>
              <a:spcBef>
                <a:spcPct val="0"/>
              </a:spcBef>
              <a:buClr>
                <a:schemeClr val="bg1"/>
              </a:buClr>
            </a:pPr>
            <a:endParaRPr lang="en-US" sz="2400" dirty="0">
              <a:solidFill>
                <a:schemeClr val="bg1"/>
              </a:solidFill>
            </a:endParaRPr>
          </a:p>
          <a:p>
            <a:pPr>
              <a:lnSpc>
                <a:spcPct val="150000"/>
              </a:lnSpc>
              <a:spcBef>
                <a:spcPct val="0"/>
              </a:spcBef>
              <a:buClr>
                <a:schemeClr val="bg1"/>
              </a:buClr>
            </a:pPr>
            <a:endParaRPr lang="en-US" sz="2400" dirty="0">
              <a:solidFill>
                <a:schemeClr val="bg1"/>
              </a:solidFill>
            </a:endParaRPr>
          </a:p>
        </p:txBody>
      </p:sp>
      <p:pic>
        <p:nvPicPr>
          <p:cNvPr id="31" name="image6.png" descr="N Y C Mayor's Office for People with Disabilities logo">
            <a:extLst>
              <a:ext uri="{FF2B5EF4-FFF2-40B4-BE49-F238E27FC236}">
                <a16:creationId xmlns:a16="http://schemas.microsoft.com/office/drawing/2014/main" id="{81C6E875-8430-9547-9978-6E1DEF963D6B}"/>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357860" y="368681"/>
            <a:ext cx="2286000" cy="396513"/>
          </a:xfrm>
          <a:prstGeom prst="rect">
            <a:avLst/>
          </a:prstGeom>
          <a:ln w="12700" cap="flat">
            <a:noFill/>
            <a:miter lim="400000"/>
          </a:ln>
          <a:effectLst/>
        </p:spPr>
      </p:pic>
      <p:sp>
        <p:nvSpPr>
          <p:cNvPr id="22" name="Shape 50">
            <a:extLst>
              <a:ext uri="{FF2B5EF4-FFF2-40B4-BE49-F238E27FC236}">
                <a16:creationId xmlns:a16="http://schemas.microsoft.com/office/drawing/2014/main" id="{1FD609ED-F19E-EC4B-A6A4-8566BCE45E59}"/>
              </a:ext>
              <a:ext uri="{C183D7F6-B498-43B3-948B-1728B52AA6E4}">
                <adec:decorative xmlns:adec="http://schemas.microsoft.com/office/drawing/2017/decorative" val="0"/>
              </a:ext>
            </a:extLst>
          </p:cNvPr>
          <p:cNvSpPr txBox="1"/>
          <p:nvPr/>
        </p:nvSpPr>
        <p:spPr>
          <a:xfrm>
            <a:off x="9959232" y="6172511"/>
            <a:ext cx="199990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1800">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Arial"/>
                <a:sym typeface="Arial"/>
              </a:rPr>
              <a:t>NYC.gov/disability</a:t>
            </a:r>
            <a:endParaRPr kumimoji="0" sz="1800" b="0" i="0" u="none" strike="noStrike" kern="1200" cap="none" spc="0" normalizeH="0" baseline="0" noProof="0" dirty="0">
              <a:ln>
                <a:noFill/>
              </a:ln>
              <a:solidFill>
                <a:prstClr val="white"/>
              </a:solidFill>
              <a:effectLst/>
              <a:uLnTx/>
              <a:uFillTx/>
              <a:latin typeface="Arial"/>
              <a:cs typeface="Arial"/>
              <a:sym typeface="Arial"/>
            </a:endParaRPr>
          </a:p>
        </p:txBody>
      </p:sp>
      <p:pic>
        <p:nvPicPr>
          <p:cNvPr id="23" name="Picture 22" descr="Twitter logo">
            <a:extLst>
              <a:ext uri="{FF2B5EF4-FFF2-40B4-BE49-F238E27FC236}">
                <a16:creationId xmlns:a16="http://schemas.microsoft.com/office/drawing/2014/main" id="{11D5D29B-D820-2240-9637-76637212FF65}"/>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967" y="6215081"/>
            <a:ext cx="447115" cy="363502"/>
          </a:xfrm>
          <a:prstGeom prst="rect">
            <a:avLst/>
          </a:prstGeom>
        </p:spPr>
      </p:pic>
      <p:sp>
        <p:nvSpPr>
          <p:cNvPr id="12" name="Shape 52">
            <a:extLst>
              <a:ext uri="{FF2B5EF4-FFF2-40B4-BE49-F238E27FC236}">
                <a16:creationId xmlns:a16="http://schemas.microsoft.com/office/drawing/2014/main" id="{F97131C8-06AA-2C4D-BE60-9CDD34F2766D}"/>
              </a:ext>
              <a:ext uri="{C183D7F6-B498-43B3-948B-1728B52AA6E4}">
                <adec:decorative xmlns:adec="http://schemas.microsoft.com/office/drawing/2017/decorative" val="0"/>
              </a:ext>
            </a:extLst>
          </p:cNvPr>
          <p:cNvSpPr/>
          <p:nvPr/>
        </p:nvSpPr>
        <p:spPr>
          <a:xfrm>
            <a:off x="669289" y="6172511"/>
            <a:ext cx="2064388"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Avenir Book"/>
                <a:cs typeface="Arial"/>
              </a:rPr>
              <a:t>@NYCDisabilities</a:t>
            </a:r>
          </a:p>
        </p:txBody>
      </p:sp>
      <p:grpSp>
        <p:nvGrpSpPr>
          <p:cNvPr id="24" name="Group 23" descr="Collection of accessibility icons">
            <a:extLst>
              <a:ext uri="{C183D7F6-B498-43B3-948B-1728B52AA6E4}">
                <adec:decorative xmlns:adec="http://schemas.microsoft.com/office/drawing/2017/decorative" val="0"/>
              </a:ext>
            </a:extLst>
          </p:cNvPr>
          <p:cNvGrpSpPr/>
          <p:nvPr/>
        </p:nvGrpSpPr>
        <p:grpSpPr>
          <a:xfrm>
            <a:off x="8682338" y="164804"/>
            <a:ext cx="3200401" cy="662009"/>
            <a:chOff x="8682330" y="164800"/>
            <a:chExt cx="3200401" cy="662009"/>
          </a:xfrm>
        </p:grpSpPr>
        <p:pic>
          <p:nvPicPr>
            <p:cNvPr id="25" name="image1.png">
              <a:extLst>
                <a:ext uri="{FF2B5EF4-FFF2-40B4-BE49-F238E27FC236}">
                  <a16:creationId xmlns:a16="http://schemas.microsoft.com/office/drawing/2014/main" id="{85FC182E-35CD-D746-8CEE-EDCB114BE294}"/>
                </a:ext>
              </a:extLst>
            </p:cNvPr>
            <p:cNvPicPr/>
            <p:nvPr/>
          </p:nvPicPr>
          <p:blipFill>
            <a:blip r:embed="rId6"/>
            <a:stretch>
              <a:fillRect/>
            </a:stretch>
          </p:blipFill>
          <p:spPr>
            <a:xfrm>
              <a:off x="9328318" y="168462"/>
              <a:ext cx="647458" cy="647463"/>
            </a:xfrm>
            <a:prstGeom prst="rect">
              <a:avLst/>
            </a:prstGeom>
            <a:ln w="12700" cap="flat">
              <a:noFill/>
              <a:miter lim="400000"/>
            </a:ln>
            <a:effectLst/>
          </p:spPr>
        </p:pic>
        <p:pic>
          <p:nvPicPr>
            <p:cNvPr id="26" name="image2.png">
              <a:extLst>
                <a:ext uri="{FF2B5EF4-FFF2-40B4-BE49-F238E27FC236}">
                  <a16:creationId xmlns:a16="http://schemas.microsoft.com/office/drawing/2014/main" id="{8A1660F7-DF17-9340-BD5A-386C660BFDD5}"/>
                </a:ext>
              </a:extLst>
            </p:cNvPr>
            <p:cNvPicPr/>
            <p:nvPr/>
          </p:nvPicPr>
          <p:blipFill>
            <a:blip r:embed="rId7"/>
            <a:stretch>
              <a:fillRect/>
            </a:stretch>
          </p:blipFill>
          <p:spPr>
            <a:xfrm>
              <a:off x="10601646" y="167576"/>
              <a:ext cx="649229" cy="649235"/>
            </a:xfrm>
            <a:prstGeom prst="rect">
              <a:avLst/>
            </a:prstGeom>
            <a:ln w="12700" cap="flat">
              <a:noFill/>
              <a:miter lim="400000"/>
            </a:ln>
            <a:effectLst/>
          </p:spPr>
        </p:pic>
        <p:pic>
          <p:nvPicPr>
            <p:cNvPr id="27" name="image3.png">
              <a:extLst>
                <a:ext uri="{FF2B5EF4-FFF2-40B4-BE49-F238E27FC236}">
                  <a16:creationId xmlns:a16="http://schemas.microsoft.com/office/drawing/2014/main" id="{1F221A75-13E2-0D4D-A7A2-915DF1DCE003}"/>
                </a:ext>
              </a:extLst>
            </p:cNvPr>
            <p:cNvPicPr/>
            <p:nvPr/>
          </p:nvPicPr>
          <p:blipFill>
            <a:blip r:embed="rId8"/>
            <a:stretch>
              <a:fillRect/>
            </a:stretch>
          </p:blipFill>
          <p:spPr>
            <a:xfrm>
              <a:off x="8685051" y="168462"/>
              <a:ext cx="647457" cy="647463"/>
            </a:xfrm>
            <a:prstGeom prst="rect">
              <a:avLst/>
            </a:prstGeom>
            <a:ln w="12700" cap="flat">
              <a:noFill/>
              <a:miter lim="400000"/>
            </a:ln>
            <a:effectLst/>
          </p:spPr>
        </p:pic>
        <p:pic>
          <p:nvPicPr>
            <p:cNvPr id="28" name="image4.png">
              <a:extLst>
                <a:ext uri="{FF2B5EF4-FFF2-40B4-BE49-F238E27FC236}">
                  <a16:creationId xmlns:a16="http://schemas.microsoft.com/office/drawing/2014/main" id="{1E5252FE-6F1E-0042-AB2D-4AC09D94497D}"/>
                </a:ext>
              </a:extLst>
            </p:cNvPr>
            <p:cNvPicPr/>
            <p:nvPr/>
          </p:nvPicPr>
          <p:blipFill>
            <a:blip r:embed="rId9"/>
            <a:stretch>
              <a:fillRect/>
            </a:stretch>
          </p:blipFill>
          <p:spPr>
            <a:xfrm>
              <a:off x="11232552" y="171188"/>
              <a:ext cx="649229" cy="649235"/>
            </a:xfrm>
            <a:prstGeom prst="rect">
              <a:avLst/>
            </a:prstGeom>
            <a:ln w="12700" cap="flat">
              <a:noFill/>
              <a:miter lim="400000"/>
            </a:ln>
            <a:effectLst/>
          </p:spPr>
        </p:pic>
        <p:pic>
          <p:nvPicPr>
            <p:cNvPr id="29" name="image5.png">
              <a:extLst>
                <a:ext uri="{FF2B5EF4-FFF2-40B4-BE49-F238E27FC236}">
                  <a16:creationId xmlns:a16="http://schemas.microsoft.com/office/drawing/2014/main" id="{8F2BC955-9574-5842-ABF3-7E2FA8D61A3A}"/>
                </a:ext>
              </a:extLst>
            </p:cNvPr>
            <p:cNvPicPr/>
            <p:nvPr/>
          </p:nvPicPr>
          <p:blipFill>
            <a:blip r:embed="rId10"/>
            <a:stretch>
              <a:fillRect/>
            </a:stretch>
          </p:blipFill>
          <p:spPr>
            <a:xfrm>
              <a:off x="9959224" y="168462"/>
              <a:ext cx="647458" cy="647463"/>
            </a:xfrm>
            <a:prstGeom prst="rect">
              <a:avLst/>
            </a:prstGeom>
            <a:ln w="12700" cap="flat">
              <a:noFill/>
              <a:miter lim="400000"/>
            </a:ln>
            <a:effectLst/>
          </p:spPr>
        </p:pic>
        <p:sp>
          <p:nvSpPr>
            <p:cNvPr id="30" name="Shape 75">
              <a:extLst>
                <a:ext uri="{FF2B5EF4-FFF2-40B4-BE49-F238E27FC236}">
                  <a16:creationId xmlns:a16="http://schemas.microsoft.com/office/drawing/2014/main" id="{8A7FD337-5E80-CC42-B23F-99E3946BCAB3}"/>
                </a:ext>
              </a:extLst>
            </p:cNvPr>
            <p:cNvSpPr/>
            <p:nvPr/>
          </p:nvSpPr>
          <p:spPr>
            <a:xfrm>
              <a:off x="8682330" y="164800"/>
              <a:ext cx="3200401" cy="662009"/>
            </a:xfrm>
            <a:prstGeom prst="rect">
              <a:avLst/>
            </a:prstGeom>
            <a:noFill/>
            <a:ln w="508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n-lt"/>
                  <a:ea typeface="+mn-ea"/>
                  <a:cs typeface="+mn-cs"/>
                  <a:sym typeface="Helvetica"/>
                </a:defRPr>
              </a:pPr>
              <a:endParaRPr kumimoji="0" sz="1800" b="0" i="0" u="none" strike="noStrike" kern="1200" cap="none" spc="0" normalizeH="0" baseline="0" noProof="0" dirty="0">
                <a:ln>
                  <a:noFill/>
                </a:ln>
                <a:solidFill>
                  <a:prstClr val="black"/>
                </a:solidFill>
                <a:effectLst/>
                <a:uLnTx/>
                <a:uFillTx/>
                <a:latin typeface="Calibri"/>
                <a:ea typeface="+mn-ea"/>
                <a:cs typeface="+mn-cs"/>
                <a:sym typeface="Helvetica"/>
              </a:endParaRPr>
            </a:p>
          </p:txBody>
        </p:sp>
      </p:grpSp>
    </p:spTree>
    <p:extLst>
      <p:ext uri="{BB962C8B-B14F-4D97-AF65-F5344CB8AC3E}">
        <p14:creationId xmlns:p14="http://schemas.microsoft.com/office/powerpoint/2010/main" val="678312323"/>
      </p:ext>
    </p:extLst>
  </p:cSld>
  <p:clrMapOvr>
    <a:masterClrMapping/>
  </p:clrMapOvr>
</p:sld>
</file>

<file path=ppt/theme/theme1.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D9E2F3"/>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6798</TotalTime>
  <Words>2108</Words>
  <Application>Microsoft Office PowerPoint</Application>
  <PresentationFormat>Widescreen</PresentationFormat>
  <Paragraphs>365</Paragraphs>
  <Slides>45</Slides>
  <Notes>45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45</vt:i4>
      </vt:variant>
    </vt:vector>
  </HeadingPairs>
  <TitlesOfParts>
    <vt:vector size="50" baseType="lpstr">
      <vt:lpstr>Arial</vt:lpstr>
      <vt:lpstr>Calibri</vt:lpstr>
      <vt:lpstr>Calibri Light</vt:lpstr>
      <vt:lpstr>8_Custom Design</vt:lpstr>
      <vt:lpstr>1_Office Theme</vt:lpstr>
      <vt:lpstr>Access Check</vt:lpstr>
      <vt:lpstr>Accessible Communications Documents, Slide Decks and Emails</vt:lpstr>
      <vt:lpstr>Outline</vt:lpstr>
      <vt:lpstr>Creating Accessible Documents Overview</vt:lpstr>
      <vt:lpstr>Documents: Font Accessibility</vt:lpstr>
      <vt:lpstr>Documents: Color Contrast</vt:lpstr>
      <vt:lpstr>Color Contrast Checker (Bad)</vt:lpstr>
      <vt:lpstr>Color Contrast Checker (Good)</vt:lpstr>
      <vt:lpstr>Documents: Images</vt:lpstr>
      <vt:lpstr>Documents: Describing Images</vt:lpstr>
      <vt:lpstr>Documents: Describing Images (Tips)</vt:lpstr>
      <vt:lpstr>Documents: Formatting</vt:lpstr>
      <vt:lpstr>Documents: Formatting Headings</vt:lpstr>
      <vt:lpstr>Documents: Heading Structures</vt:lpstr>
      <vt:lpstr>Headings Example (None)</vt:lpstr>
      <vt:lpstr>Headings Example (Added)</vt:lpstr>
      <vt:lpstr>Documents: Heading Tips</vt:lpstr>
      <vt:lpstr>Documents: Lists</vt:lpstr>
      <vt:lpstr>Documents: Hyperlinks</vt:lpstr>
      <vt:lpstr>Documents: Tables</vt:lpstr>
      <vt:lpstr>Documents: Create a Table</vt:lpstr>
      <vt:lpstr>Documents: Table of Contents</vt:lpstr>
      <vt:lpstr>Documents: Footnotes and Endnotes</vt:lpstr>
      <vt:lpstr>Documents: Things to Avoid</vt:lpstr>
      <vt:lpstr>Documents: Content</vt:lpstr>
      <vt:lpstr>Top 10 Principles for Plain Language – Part 1</vt:lpstr>
      <vt:lpstr>Top 10 Principles for Plain Language – Part 2</vt:lpstr>
      <vt:lpstr>Documents: Accessibility Checker</vt:lpstr>
      <vt:lpstr>Documents: Save As PDF</vt:lpstr>
      <vt:lpstr>Accessible PDFs Overview</vt:lpstr>
      <vt:lpstr>PDF Document Properties</vt:lpstr>
      <vt:lpstr>Tagging PDFS Using Acrobat Pro</vt:lpstr>
      <vt:lpstr>Alt-Text for Images</vt:lpstr>
      <vt:lpstr>Reading Order</vt:lpstr>
      <vt:lpstr>Accessible Slide Decks Overview</vt:lpstr>
      <vt:lpstr>Slide Decks: Use Accessible Slide Layouts</vt:lpstr>
      <vt:lpstr>Slide Decks: Font Accessibility</vt:lpstr>
      <vt:lpstr>Slide Decks: Images Tips</vt:lpstr>
      <vt:lpstr>Slide Decks: Reading Order</vt:lpstr>
      <vt:lpstr>Slide Decks: Content</vt:lpstr>
      <vt:lpstr>Slide Decks: Accessibility Checker</vt:lpstr>
      <vt:lpstr>Accessible Emails Overview</vt:lpstr>
      <vt:lpstr>Emails: (Layout)</vt:lpstr>
      <vt:lpstr>Emails: Describing Images (Tips)</vt:lpstr>
      <vt:lpstr>Thank you</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 Milioto</dc:creator>
  <cp:lastModifiedBy>Walei Sabry</cp:lastModifiedBy>
  <cp:revision>190</cp:revision>
  <cp:lastPrinted>2019-07-16T15:53:56Z</cp:lastPrinted>
  <dcterms:created xsi:type="dcterms:W3CDTF">2019-05-02T14:47:09Z</dcterms:created>
  <dcterms:modified xsi:type="dcterms:W3CDTF">2020-11-16T19:10:26Z</dcterms:modified>
</cp:coreProperties>
</file>